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73" r:id="rId6"/>
    <p:sldId id="260" r:id="rId7"/>
    <p:sldId id="267" r:id="rId8"/>
    <p:sldId id="266" r:id="rId9"/>
    <p:sldId id="264" r:id="rId10"/>
    <p:sldId id="268" r:id="rId11"/>
    <p:sldId id="269" r:id="rId12"/>
    <p:sldId id="270" r:id="rId13"/>
    <p:sldId id="275" r:id="rId14"/>
    <p:sldId id="276" r:id="rId15"/>
    <p:sldId id="277"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CFD1D4"/>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41" autoAdjust="0"/>
  </p:normalViewPr>
  <p:slideViewPr>
    <p:cSldViewPr snapToGrid="0">
      <p:cViewPr>
        <p:scale>
          <a:sx n="90" d="100"/>
          <a:sy n="90" d="100"/>
        </p:scale>
        <p:origin x="510" y="120"/>
      </p:cViewPr>
      <p:guideLst/>
    </p:cSldViewPr>
  </p:slideViewPr>
  <p:outlineViewPr>
    <p:cViewPr>
      <p:scale>
        <a:sx n="33" d="100"/>
        <a:sy n="33" d="100"/>
      </p:scale>
      <p:origin x="0" y="-6222"/>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6.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FC5FA8-B21C-449E-AC02-E900BDFCD024}" type="doc">
      <dgm:prSet loTypeId="urn:microsoft.com/office/officeart/2008/layout/PictureStrips" loCatId="list" qsTypeId="urn:microsoft.com/office/officeart/2005/8/quickstyle/simple1" qsCatId="simple" csTypeId="urn:microsoft.com/office/officeart/2005/8/colors/accent0_1" csCatId="mainScheme" phldr="1"/>
      <dgm:spPr/>
      <dgm:t>
        <a:bodyPr/>
        <a:lstStyle/>
        <a:p>
          <a:endParaRPr lang="en-GB"/>
        </a:p>
      </dgm:t>
    </dgm:pt>
    <dgm:pt modelId="{DAA40D6C-00F1-428E-9C04-E2A4599CFF08}">
      <dgm:prSet/>
      <dgm:spPr>
        <a:solidFill>
          <a:srgbClr val="CFD1D4">
            <a:alpha val="40000"/>
          </a:srgbClr>
        </a:solidFill>
        <a:ln>
          <a:noFill/>
        </a:ln>
      </dgm:spPr>
      <dgm:t>
        <a:bodyPr/>
        <a:lstStyle/>
        <a:p>
          <a:r>
            <a:rPr lang="en-GB" dirty="0"/>
            <a:t>Women are in the minority on engineering degree courses (HESA, 2023).</a:t>
          </a:r>
        </a:p>
      </dgm:t>
    </dgm:pt>
    <dgm:pt modelId="{AD89F77B-0545-4D65-AD72-4A27ECFB227A}" type="parTrans" cxnId="{B00696A0-C560-47FF-AE59-52858D28E527}">
      <dgm:prSet/>
      <dgm:spPr/>
      <dgm:t>
        <a:bodyPr/>
        <a:lstStyle/>
        <a:p>
          <a:endParaRPr lang="en-GB"/>
        </a:p>
      </dgm:t>
    </dgm:pt>
    <dgm:pt modelId="{1140C6FB-325D-45E7-833D-32536845458F}" type="sibTrans" cxnId="{B00696A0-C560-47FF-AE59-52858D28E527}">
      <dgm:prSet/>
      <dgm:spPr/>
      <dgm:t>
        <a:bodyPr/>
        <a:lstStyle/>
        <a:p>
          <a:endParaRPr lang="en-GB"/>
        </a:p>
      </dgm:t>
    </dgm:pt>
    <dgm:pt modelId="{F1121D95-31C7-448E-8D0D-28EC8181673A}">
      <dgm:prSet/>
      <dgm:spPr>
        <a:solidFill>
          <a:srgbClr val="CFD1D4">
            <a:alpha val="40000"/>
          </a:srgbClr>
        </a:solidFill>
        <a:ln>
          <a:noFill/>
        </a:ln>
      </dgm:spPr>
      <dgm:t>
        <a:bodyPr/>
        <a:lstStyle/>
        <a:p>
          <a:r>
            <a:rPr lang="en-GB"/>
            <a:t>Engineering education is heavily masculinised (Secules, 2019).</a:t>
          </a:r>
        </a:p>
      </dgm:t>
    </dgm:pt>
    <dgm:pt modelId="{E30A73A2-1E7B-48BA-850C-EEB17202C261}" type="parTrans" cxnId="{97949F82-D637-492B-9B7D-6DBE3767C936}">
      <dgm:prSet/>
      <dgm:spPr/>
      <dgm:t>
        <a:bodyPr/>
        <a:lstStyle/>
        <a:p>
          <a:endParaRPr lang="en-GB"/>
        </a:p>
      </dgm:t>
    </dgm:pt>
    <dgm:pt modelId="{1670DC89-14EC-49F3-B15D-05FAF6582D5A}" type="sibTrans" cxnId="{97949F82-D637-492B-9B7D-6DBE3767C936}">
      <dgm:prSet/>
      <dgm:spPr/>
      <dgm:t>
        <a:bodyPr/>
        <a:lstStyle/>
        <a:p>
          <a:endParaRPr lang="en-GB"/>
        </a:p>
      </dgm:t>
    </dgm:pt>
    <dgm:pt modelId="{61EF1FAD-A69E-469A-A204-4FA0C5204863}">
      <dgm:prSet/>
      <dgm:spPr>
        <a:solidFill>
          <a:srgbClr val="CFD1D4">
            <a:alpha val="40000"/>
          </a:srgbClr>
        </a:solidFill>
        <a:ln>
          <a:noFill/>
        </a:ln>
      </dgm:spPr>
      <dgm:t>
        <a:bodyPr/>
        <a:lstStyle/>
        <a:p>
          <a:r>
            <a:rPr lang="en-GB"/>
            <a:t>Gender is an under-explored variable in LIS research (Urquhart &amp; Yeoman, 2010).</a:t>
          </a:r>
        </a:p>
      </dgm:t>
    </dgm:pt>
    <dgm:pt modelId="{82CFE5F1-1637-4D7F-A113-9DC08674E5FA}" type="parTrans" cxnId="{7E7D44FC-60B8-46A2-B8E6-B6C140D3F605}">
      <dgm:prSet/>
      <dgm:spPr/>
      <dgm:t>
        <a:bodyPr/>
        <a:lstStyle/>
        <a:p>
          <a:endParaRPr lang="en-GB"/>
        </a:p>
      </dgm:t>
    </dgm:pt>
    <dgm:pt modelId="{9E665856-1FE5-4B8C-9684-3C91D026636F}" type="sibTrans" cxnId="{7E7D44FC-60B8-46A2-B8E6-B6C140D3F605}">
      <dgm:prSet/>
      <dgm:spPr/>
      <dgm:t>
        <a:bodyPr/>
        <a:lstStyle/>
        <a:p>
          <a:endParaRPr lang="en-GB"/>
        </a:p>
      </dgm:t>
    </dgm:pt>
    <dgm:pt modelId="{A7B750DA-E6FD-4535-95C2-689671579044}">
      <dgm:prSet/>
      <dgm:spPr>
        <a:solidFill>
          <a:srgbClr val="CFD1D4">
            <a:alpha val="40000"/>
          </a:srgbClr>
        </a:solidFill>
        <a:ln>
          <a:noFill/>
        </a:ln>
      </dgm:spPr>
      <dgm:t>
        <a:bodyPr/>
        <a:lstStyle/>
        <a:p>
          <a:r>
            <a:rPr lang="en-GB"/>
            <a:t>Emotional experiences impact both information behaviour and learning (e.g. Given, 2007).</a:t>
          </a:r>
        </a:p>
      </dgm:t>
    </dgm:pt>
    <dgm:pt modelId="{2BA3B88C-C38B-4765-AA0D-077D3173B5C0}" type="parTrans" cxnId="{C2D1D10E-A9E6-4821-AADA-F30897B8ED9B}">
      <dgm:prSet/>
      <dgm:spPr/>
      <dgm:t>
        <a:bodyPr/>
        <a:lstStyle/>
        <a:p>
          <a:endParaRPr lang="en-GB"/>
        </a:p>
      </dgm:t>
    </dgm:pt>
    <dgm:pt modelId="{B15543D5-134A-4919-8503-CB932D0A3839}" type="sibTrans" cxnId="{C2D1D10E-A9E6-4821-AADA-F30897B8ED9B}">
      <dgm:prSet/>
      <dgm:spPr/>
      <dgm:t>
        <a:bodyPr/>
        <a:lstStyle/>
        <a:p>
          <a:endParaRPr lang="en-GB"/>
        </a:p>
      </dgm:t>
    </dgm:pt>
    <dgm:pt modelId="{D534B110-6857-4F4F-BA85-38544BF9B943}" type="pres">
      <dgm:prSet presAssocID="{CFFC5FA8-B21C-449E-AC02-E900BDFCD024}" presName="Name0" presStyleCnt="0">
        <dgm:presLayoutVars>
          <dgm:dir/>
          <dgm:resizeHandles val="exact"/>
        </dgm:presLayoutVars>
      </dgm:prSet>
      <dgm:spPr/>
    </dgm:pt>
    <dgm:pt modelId="{ECDB660D-3B01-4D0F-80E1-2473D92D36A0}" type="pres">
      <dgm:prSet presAssocID="{DAA40D6C-00F1-428E-9C04-E2A4599CFF08}" presName="composite" presStyleCnt="0"/>
      <dgm:spPr/>
    </dgm:pt>
    <dgm:pt modelId="{6DDD172F-8DFB-4FF2-8E73-C4B639EF73A9}" type="pres">
      <dgm:prSet presAssocID="{DAA40D6C-00F1-428E-9C04-E2A4599CFF08}" presName="rect1" presStyleLbl="trAlignAcc1" presStyleIdx="0" presStyleCnt="4">
        <dgm:presLayoutVars>
          <dgm:bulletEnabled val="1"/>
        </dgm:presLayoutVars>
      </dgm:prSet>
      <dgm:spPr/>
    </dgm:pt>
    <dgm:pt modelId="{F97026F3-D7EE-4211-BFE9-6DEE70F09551}" type="pres">
      <dgm:prSet presAssocID="{DAA40D6C-00F1-428E-9C04-E2A4599CFF08}" presName="rect2" presStyleLbl="fgImgPlace1" presStyleIdx="0" presStyleCnt="4" custScaleY="666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bg1"/>
          </a:solidFill>
        </a:ln>
      </dgm:spPr>
      <dgm:extLst>
        <a:ext uri="{E40237B7-FDA0-4F09-8148-C483321AD2D9}">
          <dgm14:cNvPr xmlns:dgm14="http://schemas.microsoft.com/office/drawing/2010/diagram" id="0" name="" descr="Female with solid fill"/>
        </a:ext>
      </dgm:extLst>
    </dgm:pt>
    <dgm:pt modelId="{B56236D7-7AA0-4392-9550-B4AEE8FDCE37}" type="pres">
      <dgm:prSet presAssocID="{1140C6FB-325D-45E7-833D-32536845458F}" presName="sibTrans" presStyleCnt="0"/>
      <dgm:spPr/>
    </dgm:pt>
    <dgm:pt modelId="{C233F35B-8CC5-43BD-AF92-870879D31D50}" type="pres">
      <dgm:prSet presAssocID="{F1121D95-31C7-448E-8D0D-28EC8181673A}" presName="composite" presStyleCnt="0"/>
      <dgm:spPr/>
    </dgm:pt>
    <dgm:pt modelId="{5D239963-E12C-42F3-BA89-CF6B439BC0D5}" type="pres">
      <dgm:prSet presAssocID="{F1121D95-31C7-448E-8D0D-28EC8181673A}" presName="rect1" presStyleLbl="trAlignAcc1" presStyleIdx="1" presStyleCnt="4">
        <dgm:presLayoutVars>
          <dgm:bulletEnabled val="1"/>
        </dgm:presLayoutVars>
      </dgm:prSet>
      <dgm:spPr/>
    </dgm:pt>
    <dgm:pt modelId="{E6D1FB4F-E644-4618-9610-3E7213DB0A63}" type="pres">
      <dgm:prSet presAssocID="{F1121D95-31C7-448E-8D0D-28EC8181673A}" presName="rect2" presStyleLbl="fgImgPlace1" presStyleIdx="1" presStyleCnt="4" custScaleY="6660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solidFill>
            <a:schemeClr val="bg1"/>
          </a:solidFill>
        </a:ln>
      </dgm:spPr>
      <dgm:extLst>
        <a:ext uri="{E40237B7-FDA0-4F09-8148-C483321AD2D9}">
          <dgm14:cNvPr xmlns:dgm14="http://schemas.microsoft.com/office/drawing/2010/diagram" id="0" name="" descr="Male with solid fill"/>
        </a:ext>
      </dgm:extLst>
    </dgm:pt>
    <dgm:pt modelId="{E05CFFA4-7321-40CE-A449-8B71C0CBEC14}" type="pres">
      <dgm:prSet presAssocID="{1670DC89-14EC-49F3-B15D-05FAF6582D5A}" presName="sibTrans" presStyleCnt="0"/>
      <dgm:spPr/>
    </dgm:pt>
    <dgm:pt modelId="{32B4CA1D-0CB9-4328-8966-21C006BCF4CB}" type="pres">
      <dgm:prSet presAssocID="{61EF1FAD-A69E-469A-A204-4FA0C5204863}" presName="composite" presStyleCnt="0"/>
      <dgm:spPr/>
    </dgm:pt>
    <dgm:pt modelId="{57E729CF-6D09-4923-A9F0-0BFFAF15F6CF}" type="pres">
      <dgm:prSet presAssocID="{61EF1FAD-A69E-469A-A204-4FA0C5204863}" presName="rect1" presStyleLbl="trAlignAcc1" presStyleIdx="2" presStyleCnt="4">
        <dgm:presLayoutVars>
          <dgm:bulletEnabled val="1"/>
        </dgm:presLayoutVars>
      </dgm:prSet>
      <dgm:spPr/>
    </dgm:pt>
    <dgm:pt modelId="{90971CEF-423C-49FC-85DC-972F2394C753}" type="pres">
      <dgm:prSet presAssocID="{61EF1FAD-A69E-469A-A204-4FA0C5204863}" presName="rect2" presStyleLbl="fgImgPlace1" presStyleIdx="2" presStyleCnt="4" custScaleY="666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solidFill>
            <a:schemeClr val="bg1"/>
          </a:solidFill>
        </a:ln>
      </dgm:spPr>
      <dgm:extLst>
        <a:ext uri="{E40237B7-FDA0-4F09-8148-C483321AD2D9}">
          <dgm14:cNvPr xmlns:dgm14="http://schemas.microsoft.com/office/drawing/2010/diagram" id="0" name="" descr="Question Mark with solid fill"/>
        </a:ext>
      </dgm:extLst>
    </dgm:pt>
    <dgm:pt modelId="{3BCED8EF-35AF-47AC-A7AD-A0414318F1A5}" type="pres">
      <dgm:prSet presAssocID="{9E665856-1FE5-4B8C-9684-3C91D026636F}" presName="sibTrans" presStyleCnt="0"/>
      <dgm:spPr/>
    </dgm:pt>
    <dgm:pt modelId="{E680439E-8756-414C-B311-B915D82F4DD0}" type="pres">
      <dgm:prSet presAssocID="{A7B750DA-E6FD-4535-95C2-689671579044}" presName="composite" presStyleCnt="0"/>
      <dgm:spPr/>
    </dgm:pt>
    <dgm:pt modelId="{070E0EF9-E988-4942-BE3D-7CA97AC68916}" type="pres">
      <dgm:prSet presAssocID="{A7B750DA-E6FD-4535-95C2-689671579044}" presName="rect1" presStyleLbl="trAlignAcc1" presStyleIdx="3" presStyleCnt="4">
        <dgm:presLayoutVars>
          <dgm:bulletEnabled val="1"/>
        </dgm:presLayoutVars>
      </dgm:prSet>
      <dgm:spPr/>
    </dgm:pt>
    <dgm:pt modelId="{58A33C1B-FB7E-4FD9-BE7B-373E74D467FA}" type="pres">
      <dgm:prSet presAssocID="{A7B750DA-E6FD-4535-95C2-689671579044}" presName="rect2" presStyleLbl="fgImgPlace1" presStyleIdx="3" presStyleCnt="4" custScaleY="666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solidFill>
            <a:schemeClr val="bg1"/>
          </a:solidFill>
        </a:ln>
      </dgm:spPr>
      <dgm:extLst>
        <a:ext uri="{E40237B7-FDA0-4F09-8148-C483321AD2D9}">
          <dgm14:cNvPr xmlns:dgm14="http://schemas.microsoft.com/office/drawing/2010/diagram" id="0" name="" descr="Badge Heart with solid fill"/>
        </a:ext>
      </dgm:extLst>
    </dgm:pt>
  </dgm:ptLst>
  <dgm:cxnLst>
    <dgm:cxn modelId="{C2D1D10E-A9E6-4821-AADA-F30897B8ED9B}" srcId="{CFFC5FA8-B21C-449E-AC02-E900BDFCD024}" destId="{A7B750DA-E6FD-4535-95C2-689671579044}" srcOrd="3" destOrd="0" parTransId="{2BA3B88C-C38B-4765-AA0D-077D3173B5C0}" sibTransId="{B15543D5-134A-4919-8503-CB932D0A3839}"/>
    <dgm:cxn modelId="{3BC87962-2D46-4C1C-8992-48CFB74705CE}" type="presOf" srcId="{61EF1FAD-A69E-469A-A204-4FA0C5204863}" destId="{57E729CF-6D09-4923-A9F0-0BFFAF15F6CF}" srcOrd="0" destOrd="0" presId="urn:microsoft.com/office/officeart/2008/layout/PictureStrips"/>
    <dgm:cxn modelId="{AFAA5743-D245-455C-A494-6C449CB172EB}" type="presOf" srcId="{DAA40D6C-00F1-428E-9C04-E2A4599CFF08}" destId="{6DDD172F-8DFB-4FF2-8E73-C4B639EF73A9}" srcOrd="0" destOrd="0" presId="urn:microsoft.com/office/officeart/2008/layout/PictureStrips"/>
    <dgm:cxn modelId="{3911727E-BBE1-449C-B94C-3A216028C28F}" type="presOf" srcId="{A7B750DA-E6FD-4535-95C2-689671579044}" destId="{070E0EF9-E988-4942-BE3D-7CA97AC68916}" srcOrd="0" destOrd="0" presId="urn:microsoft.com/office/officeart/2008/layout/PictureStrips"/>
    <dgm:cxn modelId="{97949F82-D637-492B-9B7D-6DBE3767C936}" srcId="{CFFC5FA8-B21C-449E-AC02-E900BDFCD024}" destId="{F1121D95-31C7-448E-8D0D-28EC8181673A}" srcOrd="1" destOrd="0" parTransId="{E30A73A2-1E7B-48BA-850C-EEB17202C261}" sibTransId="{1670DC89-14EC-49F3-B15D-05FAF6582D5A}"/>
    <dgm:cxn modelId="{879CCE8F-7CA4-409C-B983-FC67A92A4857}" type="presOf" srcId="{F1121D95-31C7-448E-8D0D-28EC8181673A}" destId="{5D239963-E12C-42F3-BA89-CF6B439BC0D5}" srcOrd="0" destOrd="0" presId="urn:microsoft.com/office/officeart/2008/layout/PictureStrips"/>
    <dgm:cxn modelId="{F74C1B97-B87C-4A57-BA79-12D4A97DC332}" type="presOf" srcId="{CFFC5FA8-B21C-449E-AC02-E900BDFCD024}" destId="{D534B110-6857-4F4F-BA85-38544BF9B943}" srcOrd="0" destOrd="0" presId="urn:microsoft.com/office/officeart/2008/layout/PictureStrips"/>
    <dgm:cxn modelId="{B00696A0-C560-47FF-AE59-52858D28E527}" srcId="{CFFC5FA8-B21C-449E-AC02-E900BDFCD024}" destId="{DAA40D6C-00F1-428E-9C04-E2A4599CFF08}" srcOrd="0" destOrd="0" parTransId="{AD89F77B-0545-4D65-AD72-4A27ECFB227A}" sibTransId="{1140C6FB-325D-45E7-833D-32536845458F}"/>
    <dgm:cxn modelId="{7E7D44FC-60B8-46A2-B8E6-B6C140D3F605}" srcId="{CFFC5FA8-B21C-449E-AC02-E900BDFCD024}" destId="{61EF1FAD-A69E-469A-A204-4FA0C5204863}" srcOrd="2" destOrd="0" parTransId="{82CFE5F1-1637-4D7F-A113-9DC08674E5FA}" sibTransId="{9E665856-1FE5-4B8C-9684-3C91D026636F}"/>
    <dgm:cxn modelId="{3633C3E5-1CE0-40B7-A102-8C61E93186CC}" type="presParOf" srcId="{D534B110-6857-4F4F-BA85-38544BF9B943}" destId="{ECDB660D-3B01-4D0F-80E1-2473D92D36A0}" srcOrd="0" destOrd="0" presId="urn:microsoft.com/office/officeart/2008/layout/PictureStrips"/>
    <dgm:cxn modelId="{5F97157B-5D3E-4936-AF39-A322259CE948}" type="presParOf" srcId="{ECDB660D-3B01-4D0F-80E1-2473D92D36A0}" destId="{6DDD172F-8DFB-4FF2-8E73-C4B639EF73A9}" srcOrd="0" destOrd="0" presId="urn:microsoft.com/office/officeart/2008/layout/PictureStrips"/>
    <dgm:cxn modelId="{8B57951B-E294-4C3F-B1A8-B6F876EF9725}" type="presParOf" srcId="{ECDB660D-3B01-4D0F-80E1-2473D92D36A0}" destId="{F97026F3-D7EE-4211-BFE9-6DEE70F09551}" srcOrd="1" destOrd="0" presId="urn:microsoft.com/office/officeart/2008/layout/PictureStrips"/>
    <dgm:cxn modelId="{EF752BC2-1DCC-49B2-966A-E8252FAFCFB8}" type="presParOf" srcId="{D534B110-6857-4F4F-BA85-38544BF9B943}" destId="{B56236D7-7AA0-4392-9550-B4AEE8FDCE37}" srcOrd="1" destOrd="0" presId="urn:microsoft.com/office/officeart/2008/layout/PictureStrips"/>
    <dgm:cxn modelId="{DC9EF76A-8497-4006-8BAC-4321FF752555}" type="presParOf" srcId="{D534B110-6857-4F4F-BA85-38544BF9B943}" destId="{C233F35B-8CC5-43BD-AF92-870879D31D50}" srcOrd="2" destOrd="0" presId="urn:microsoft.com/office/officeart/2008/layout/PictureStrips"/>
    <dgm:cxn modelId="{6B903C05-396F-445B-B7B4-38D9D795A3D9}" type="presParOf" srcId="{C233F35B-8CC5-43BD-AF92-870879D31D50}" destId="{5D239963-E12C-42F3-BA89-CF6B439BC0D5}" srcOrd="0" destOrd="0" presId="urn:microsoft.com/office/officeart/2008/layout/PictureStrips"/>
    <dgm:cxn modelId="{DBF73B54-E317-4380-93ED-5505A7DCF5B2}" type="presParOf" srcId="{C233F35B-8CC5-43BD-AF92-870879D31D50}" destId="{E6D1FB4F-E644-4618-9610-3E7213DB0A63}" srcOrd="1" destOrd="0" presId="urn:microsoft.com/office/officeart/2008/layout/PictureStrips"/>
    <dgm:cxn modelId="{9D90D931-8D2A-4458-BCF3-EE7A1F3CC38D}" type="presParOf" srcId="{D534B110-6857-4F4F-BA85-38544BF9B943}" destId="{E05CFFA4-7321-40CE-A449-8B71C0CBEC14}" srcOrd="3" destOrd="0" presId="urn:microsoft.com/office/officeart/2008/layout/PictureStrips"/>
    <dgm:cxn modelId="{E37FB030-6B33-4D5F-BA68-7C3F562E8C6C}" type="presParOf" srcId="{D534B110-6857-4F4F-BA85-38544BF9B943}" destId="{32B4CA1D-0CB9-4328-8966-21C006BCF4CB}" srcOrd="4" destOrd="0" presId="urn:microsoft.com/office/officeart/2008/layout/PictureStrips"/>
    <dgm:cxn modelId="{8C2FCFFF-C5B0-41EB-B612-70BC781AB6C6}" type="presParOf" srcId="{32B4CA1D-0CB9-4328-8966-21C006BCF4CB}" destId="{57E729CF-6D09-4923-A9F0-0BFFAF15F6CF}" srcOrd="0" destOrd="0" presId="urn:microsoft.com/office/officeart/2008/layout/PictureStrips"/>
    <dgm:cxn modelId="{7AA1874B-14B7-4579-8DC4-57DAE9BCF23F}" type="presParOf" srcId="{32B4CA1D-0CB9-4328-8966-21C006BCF4CB}" destId="{90971CEF-423C-49FC-85DC-972F2394C753}" srcOrd="1" destOrd="0" presId="urn:microsoft.com/office/officeart/2008/layout/PictureStrips"/>
    <dgm:cxn modelId="{F9A09AE0-B7FA-44A0-8FB5-E3271B9C89EE}" type="presParOf" srcId="{D534B110-6857-4F4F-BA85-38544BF9B943}" destId="{3BCED8EF-35AF-47AC-A7AD-A0414318F1A5}" srcOrd="5" destOrd="0" presId="urn:microsoft.com/office/officeart/2008/layout/PictureStrips"/>
    <dgm:cxn modelId="{8578A7FB-E2EB-46CD-9C05-DFF21167B3F9}" type="presParOf" srcId="{D534B110-6857-4F4F-BA85-38544BF9B943}" destId="{E680439E-8756-414C-B311-B915D82F4DD0}" srcOrd="6" destOrd="0" presId="urn:microsoft.com/office/officeart/2008/layout/PictureStrips"/>
    <dgm:cxn modelId="{89CDCCC1-8B44-4126-969C-B1A202B462A7}" type="presParOf" srcId="{E680439E-8756-414C-B311-B915D82F4DD0}" destId="{070E0EF9-E988-4942-BE3D-7CA97AC68916}" srcOrd="0" destOrd="0" presId="urn:microsoft.com/office/officeart/2008/layout/PictureStrips"/>
    <dgm:cxn modelId="{ADA9977D-29CB-41C2-87BF-C2E12172085E}" type="presParOf" srcId="{E680439E-8756-414C-B311-B915D82F4DD0}" destId="{58A33C1B-FB7E-4FD9-BE7B-373E74D467FA}"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CFAEC8-74A7-4532-B424-D8ECF9EC4B23}"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en-GB"/>
        </a:p>
      </dgm:t>
    </dgm:pt>
    <dgm:pt modelId="{6EF34988-776E-4BF6-BF48-56D0D19C07A2}">
      <dgm:prSet custT="1"/>
      <dgm:spPr/>
      <dgm:t>
        <a:bodyPr/>
        <a:lstStyle/>
        <a:p>
          <a:r>
            <a:rPr lang="en-GB" sz="2400" b="1" dirty="0"/>
            <a:t>Lifeworld</a:t>
          </a:r>
        </a:p>
      </dgm:t>
    </dgm:pt>
    <dgm:pt modelId="{C5EB1C42-F9A2-48F2-A292-FF17C7753131}" type="parTrans" cxnId="{6C102D83-42D5-4134-85BF-841B781FDBBE}">
      <dgm:prSet/>
      <dgm:spPr/>
      <dgm:t>
        <a:bodyPr/>
        <a:lstStyle/>
        <a:p>
          <a:endParaRPr lang="en-GB"/>
        </a:p>
      </dgm:t>
    </dgm:pt>
    <dgm:pt modelId="{FEA8BE2C-3FC7-4D65-9FE3-814CB6F87E1C}" type="sibTrans" cxnId="{6C102D83-42D5-4134-85BF-841B781FDBBE}">
      <dgm:prSet/>
      <dgm:spPr/>
      <dgm:t>
        <a:bodyPr/>
        <a:lstStyle/>
        <a:p>
          <a:endParaRPr lang="en-GB"/>
        </a:p>
      </dgm:t>
    </dgm:pt>
    <dgm:pt modelId="{228E2FE3-E966-4C09-9900-00C01C7823D3}">
      <dgm:prSet custT="1"/>
      <dgm:spPr/>
      <dgm:t>
        <a:bodyPr/>
        <a:lstStyle/>
        <a:p>
          <a:r>
            <a:rPr lang="en-GB" sz="2400" b="1" dirty="0"/>
            <a:t>Information experience</a:t>
          </a:r>
        </a:p>
      </dgm:t>
    </dgm:pt>
    <dgm:pt modelId="{CAFB838B-8763-4048-97E1-65B8D40FCE08}" type="parTrans" cxnId="{67912FAC-E047-41A0-8CA2-B8DBDDA633BB}">
      <dgm:prSet/>
      <dgm:spPr/>
      <dgm:t>
        <a:bodyPr/>
        <a:lstStyle/>
        <a:p>
          <a:endParaRPr lang="en-GB"/>
        </a:p>
      </dgm:t>
    </dgm:pt>
    <dgm:pt modelId="{5B428847-6A04-46A6-9A43-847871066881}" type="sibTrans" cxnId="{67912FAC-E047-41A0-8CA2-B8DBDDA633BB}">
      <dgm:prSet/>
      <dgm:spPr/>
      <dgm:t>
        <a:bodyPr/>
        <a:lstStyle/>
        <a:p>
          <a:endParaRPr lang="en-GB"/>
        </a:p>
      </dgm:t>
    </dgm:pt>
    <dgm:pt modelId="{9FDF59AD-D6E8-40FF-9DDB-8B155839B74B}">
      <dgm:prSet/>
      <dgm:spPr>
        <a:solidFill>
          <a:srgbClr val="CFD1D4">
            <a:alpha val="90000"/>
          </a:srgbClr>
        </a:solidFill>
      </dgm:spPr>
      <dgm:t>
        <a:bodyPr/>
        <a:lstStyle/>
        <a:p>
          <a:pPr>
            <a:buNone/>
          </a:pPr>
          <a:r>
            <a:rPr lang="en-GB" dirty="0"/>
            <a:t>“the concrete and lived, but often disregarded, existence in the world” (Dahlberg et al., 2008, p. 35). </a:t>
          </a:r>
        </a:p>
      </dgm:t>
    </dgm:pt>
    <dgm:pt modelId="{16983FB1-5161-425B-83DB-FC80661FF867}" type="parTrans" cxnId="{B7C275B2-5C2B-4C0D-9764-01DBF1D4491B}">
      <dgm:prSet/>
      <dgm:spPr/>
      <dgm:t>
        <a:bodyPr/>
        <a:lstStyle/>
        <a:p>
          <a:endParaRPr lang="en-GB"/>
        </a:p>
      </dgm:t>
    </dgm:pt>
    <dgm:pt modelId="{88480556-89D8-4ADE-B494-AA56280B7CAF}" type="sibTrans" cxnId="{B7C275B2-5C2B-4C0D-9764-01DBF1D4491B}">
      <dgm:prSet/>
      <dgm:spPr/>
      <dgm:t>
        <a:bodyPr/>
        <a:lstStyle/>
        <a:p>
          <a:endParaRPr lang="en-GB"/>
        </a:p>
      </dgm:t>
    </dgm:pt>
    <dgm:pt modelId="{E2368E63-8703-4218-BA6A-3C84671F2ED3}">
      <dgm:prSet/>
      <dgm:spPr>
        <a:solidFill>
          <a:srgbClr val="CFD1D4">
            <a:alpha val="90000"/>
          </a:srgbClr>
        </a:solidFill>
      </dgm:spPr>
      <dgm:t>
        <a:bodyPr/>
        <a:lstStyle/>
        <a:p>
          <a:pPr>
            <a:buNone/>
          </a:pPr>
          <a:r>
            <a:rPr lang="en-GB" dirty="0"/>
            <a:t>“the way in which people experience or derive meaning from the way in which they engage with information and their lived worlds as they go about their daily life and work” (Bruce et al., 2014, pp. 5-6).</a:t>
          </a:r>
        </a:p>
      </dgm:t>
    </dgm:pt>
    <dgm:pt modelId="{CE640BBB-9431-45BC-8ABB-E7D3A7B76132}" type="parTrans" cxnId="{DE36F4CC-FEC8-4862-8FCF-05F76371A091}">
      <dgm:prSet/>
      <dgm:spPr/>
      <dgm:t>
        <a:bodyPr/>
        <a:lstStyle/>
        <a:p>
          <a:endParaRPr lang="en-GB"/>
        </a:p>
      </dgm:t>
    </dgm:pt>
    <dgm:pt modelId="{9FF3CB15-2539-449D-ABA6-BEED73424A9D}" type="sibTrans" cxnId="{DE36F4CC-FEC8-4862-8FCF-05F76371A091}">
      <dgm:prSet/>
      <dgm:spPr/>
      <dgm:t>
        <a:bodyPr/>
        <a:lstStyle/>
        <a:p>
          <a:endParaRPr lang="en-GB"/>
        </a:p>
      </dgm:t>
    </dgm:pt>
    <dgm:pt modelId="{EDAF4977-9F82-4EA3-B135-E722E1281A87}">
      <dgm:prSet/>
      <dgm:spPr>
        <a:solidFill>
          <a:srgbClr val="CFD1D4">
            <a:alpha val="90000"/>
          </a:srgbClr>
        </a:solidFill>
      </dgm:spPr>
      <dgm:t>
        <a:bodyPr/>
        <a:lstStyle/>
        <a:p>
          <a:endParaRPr lang="en-GB" dirty="0"/>
        </a:p>
      </dgm:t>
    </dgm:pt>
    <dgm:pt modelId="{8A3CAF48-158B-4906-8CC4-6AD147146114}" type="parTrans" cxnId="{BDB6830A-BDDE-4069-B277-CA684ADFB935}">
      <dgm:prSet/>
      <dgm:spPr/>
      <dgm:t>
        <a:bodyPr/>
        <a:lstStyle/>
        <a:p>
          <a:endParaRPr lang="en-GB"/>
        </a:p>
      </dgm:t>
    </dgm:pt>
    <dgm:pt modelId="{9CED0AFB-4A9A-425E-BFC9-C13CD9079733}" type="sibTrans" cxnId="{BDB6830A-BDDE-4069-B277-CA684ADFB935}">
      <dgm:prSet/>
      <dgm:spPr/>
      <dgm:t>
        <a:bodyPr/>
        <a:lstStyle/>
        <a:p>
          <a:endParaRPr lang="en-GB"/>
        </a:p>
      </dgm:t>
    </dgm:pt>
    <dgm:pt modelId="{8F2270AE-7F7A-4DB9-84FE-CF7C48C0C9F9}" type="pres">
      <dgm:prSet presAssocID="{42CFAEC8-74A7-4532-B424-D8ECF9EC4B23}" presName="linear" presStyleCnt="0">
        <dgm:presLayoutVars>
          <dgm:dir/>
          <dgm:animLvl val="lvl"/>
          <dgm:resizeHandles val="exact"/>
        </dgm:presLayoutVars>
      </dgm:prSet>
      <dgm:spPr/>
    </dgm:pt>
    <dgm:pt modelId="{8095127C-A905-416B-90E5-D507D64F3D8A}" type="pres">
      <dgm:prSet presAssocID="{6EF34988-776E-4BF6-BF48-56D0D19C07A2}" presName="parentLin" presStyleCnt="0"/>
      <dgm:spPr/>
    </dgm:pt>
    <dgm:pt modelId="{527126CC-731C-418A-ACBD-D63889575224}" type="pres">
      <dgm:prSet presAssocID="{6EF34988-776E-4BF6-BF48-56D0D19C07A2}" presName="parentLeftMargin" presStyleLbl="node1" presStyleIdx="0" presStyleCnt="2"/>
      <dgm:spPr/>
    </dgm:pt>
    <dgm:pt modelId="{0642BF87-7957-4ABA-A81C-D778B636D651}" type="pres">
      <dgm:prSet presAssocID="{6EF34988-776E-4BF6-BF48-56D0D19C07A2}" presName="parentText" presStyleLbl="node1" presStyleIdx="0" presStyleCnt="2">
        <dgm:presLayoutVars>
          <dgm:chMax val="0"/>
          <dgm:bulletEnabled val="1"/>
        </dgm:presLayoutVars>
      </dgm:prSet>
      <dgm:spPr/>
    </dgm:pt>
    <dgm:pt modelId="{05CC453F-62D6-49AA-B2B5-B36CC7F78264}" type="pres">
      <dgm:prSet presAssocID="{6EF34988-776E-4BF6-BF48-56D0D19C07A2}" presName="negativeSpace" presStyleCnt="0"/>
      <dgm:spPr/>
    </dgm:pt>
    <dgm:pt modelId="{6E770E91-4DFF-4772-A57D-2857897DDA7E}" type="pres">
      <dgm:prSet presAssocID="{6EF34988-776E-4BF6-BF48-56D0D19C07A2}" presName="childText" presStyleLbl="conFgAcc1" presStyleIdx="0" presStyleCnt="2">
        <dgm:presLayoutVars>
          <dgm:bulletEnabled val="1"/>
        </dgm:presLayoutVars>
      </dgm:prSet>
      <dgm:spPr/>
    </dgm:pt>
    <dgm:pt modelId="{B1B45303-0828-4F71-82E5-767C04F9B33C}" type="pres">
      <dgm:prSet presAssocID="{FEA8BE2C-3FC7-4D65-9FE3-814CB6F87E1C}" presName="spaceBetweenRectangles" presStyleCnt="0"/>
      <dgm:spPr/>
    </dgm:pt>
    <dgm:pt modelId="{4C830650-5D4E-461C-9278-6C5C5F7F06B9}" type="pres">
      <dgm:prSet presAssocID="{228E2FE3-E966-4C09-9900-00C01C7823D3}" presName="parentLin" presStyleCnt="0"/>
      <dgm:spPr/>
    </dgm:pt>
    <dgm:pt modelId="{1B93A870-739B-4426-8117-10760B02BB80}" type="pres">
      <dgm:prSet presAssocID="{228E2FE3-E966-4C09-9900-00C01C7823D3}" presName="parentLeftMargin" presStyleLbl="node1" presStyleIdx="0" presStyleCnt="2"/>
      <dgm:spPr/>
    </dgm:pt>
    <dgm:pt modelId="{A02F14CA-3CFF-4631-B36C-718861098085}" type="pres">
      <dgm:prSet presAssocID="{228E2FE3-E966-4C09-9900-00C01C7823D3}" presName="parentText" presStyleLbl="node1" presStyleIdx="1" presStyleCnt="2">
        <dgm:presLayoutVars>
          <dgm:chMax val="0"/>
          <dgm:bulletEnabled val="1"/>
        </dgm:presLayoutVars>
      </dgm:prSet>
      <dgm:spPr/>
    </dgm:pt>
    <dgm:pt modelId="{AD153465-2AC2-4F9F-ABAB-84F759E1A11D}" type="pres">
      <dgm:prSet presAssocID="{228E2FE3-E966-4C09-9900-00C01C7823D3}" presName="negativeSpace" presStyleCnt="0"/>
      <dgm:spPr/>
    </dgm:pt>
    <dgm:pt modelId="{65C4BD51-AA20-4CBF-932B-169F8D7EAF80}" type="pres">
      <dgm:prSet presAssocID="{228E2FE3-E966-4C09-9900-00C01C7823D3}" presName="childText" presStyleLbl="conFgAcc1" presStyleIdx="1" presStyleCnt="2">
        <dgm:presLayoutVars>
          <dgm:bulletEnabled val="1"/>
        </dgm:presLayoutVars>
      </dgm:prSet>
      <dgm:spPr/>
    </dgm:pt>
  </dgm:ptLst>
  <dgm:cxnLst>
    <dgm:cxn modelId="{BDB6830A-BDDE-4069-B277-CA684ADFB935}" srcId="{228E2FE3-E966-4C09-9900-00C01C7823D3}" destId="{EDAF4977-9F82-4EA3-B135-E722E1281A87}" srcOrd="1" destOrd="0" parTransId="{8A3CAF48-158B-4906-8CC4-6AD147146114}" sibTransId="{9CED0AFB-4A9A-425E-BFC9-C13CD9079733}"/>
    <dgm:cxn modelId="{8CBE4F11-F5B3-4866-94E1-047BD863DC9D}" type="presOf" srcId="{228E2FE3-E966-4C09-9900-00C01C7823D3}" destId="{1B93A870-739B-4426-8117-10760B02BB80}" srcOrd="0" destOrd="0" presId="urn:microsoft.com/office/officeart/2005/8/layout/list1"/>
    <dgm:cxn modelId="{F445D717-67E0-495D-8A12-50DF999ACBED}" type="presOf" srcId="{E2368E63-8703-4218-BA6A-3C84671F2ED3}" destId="{65C4BD51-AA20-4CBF-932B-169F8D7EAF80}" srcOrd="0" destOrd="0" presId="urn:microsoft.com/office/officeart/2005/8/layout/list1"/>
    <dgm:cxn modelId="{D0F3D926-8F71-4277-961D-9727B5BE047F}" type="presOf" srcId="{6EF34988-776E-4BF6-BF48-56D0D19C07A2}" destId="{0642BF87-7957-4ABA-A81C-D778B636D651}" srcOrd="1" destOrd="0" presId="urn:microsoft.com/office/officeart/2005/8/layout/list1"/>
    <dgm:cxn modelId="{A7741F2E-261D-4240-BAB0-8BA7AC4484EA}" type="presOf" srcId="{6EF34988-776E-4BF6-BF48-56D0D19C07A2}" destId="{527126CC-731C-418A-ACBD-D63889575224}" srcOrd="0" destOrd="0" presId="urn:microsoft.com/office/officeart/2005/8/layout/list1"/>
    <dgm:cxn modelId="{6C102D83-42D5-4134-85BF-841B781FDBBE}" srcId="{42CFAEC8-74A7-4532-B424-D8ECF9EC4B23}" destId="{6EF34988-776E-4BF6-BF48-56D0D19C07A2}" srcOrd="0" destOrd="0" parTransId="{C5EB1C42-F9A2-48F2-A292-FF17C7753131}" sibTransId="{FEA8BE2C-3FC7-4D65-9FE3-814CB6F87E1C}"/>
    <dgm:cxn modelId="{67912FAC-E047-41A0-8CA2-B8DBDDA633BB}" srcId="{42CFAEC8-74A7-4532-B424-D8ECF9EC4B23}" destId="{228E2FE3-E966-4C09-9900-00C01C7823D3}" srcOrd="1" destOrd="0" parTransId="{CAFB838B-8763-4048-97E1-65B8D40FCE08}" sibTransId="{5B428847-6A04-46A6-9A43-847871066881}"/>
    <dgm:cxn modelId="{B7C275B2-5C2B-4C0D-9764-01DBF1D4491B}" srcId="{6EF34988-776E-4BF6-BF48-56D0D19C07A2}" destId="{9FDF59AD-D6E8-40FF-9DDB-8B155839B74B}" srcOrd="0" destOrd="0" parTransId="{16983FB1-5161-425B-83DB-FC80661FF867}" sibTransId="{88480556-89D8-4ADE-B494-AA56280B7CAF}"/>
    <dgm:cxn modelId="{DE36F4CC-FEC8-4862-8FCF-05F76371A091}" srcId="{228E2FE3-E966-4C09-9900-00C01C7823D3}" destId="{E2368E63-8703-4218-BA6A-3C84671F2ED3}" srcOrd="0" destOrd="0" parTransId="{CE640BBB-9431-45BC-8ABB-E7D3A7B76132}" sibTransId="{9FF3CB15-2539-449D-ABA6-BEED73424A9D}"/>
    <dgm:cxn modelId="{2A186EDA-D9FF-4DE1-8353-BB939084CAD9}" type="presOf" srcId="{228E2FE3-E966-4C09-9900-00C01C7823D3}" destId="{A02F14CA-3CFF-4631-B36C-718861098085}" srcOrd="1" destOrd="0" presId="urn:microsoft.com/office/officeart/2005/8/layout/list1"/>
    <dgm:cxn modelId="{D2C0D3E1-B2A9-4B74-8B03-FA23706FE011}" type="presOf" srcId="{EDAF4977-9F82-4EA3-B135-E722E1281A87}" destId="{65C4BD51-AA20-4CBF-932B-169F8D7EAF80}" srcOrd="0" destOrd="1" presId="urn:microsoft.com/office/officeart/2005/8/layout/list1"/>
    <dgm:cxn modelId="{FF18F1E2-DD26-4C84-969A-7E7D082015F1}" type="presOf" srcId="{42CFAEC8-74A7-4532-B424-D8ECF9EC4B23}" destId="{8F2270AE-7F7A-4DB9-84FE-CF7C48C0C9F9}" srcOrd="0" destOrd="0" presId="urn:microsoft.com/office/officeart/2005/8/layout/list1"/>
    <dgm:cxn modelId="{49F2B4EE-014A-4BD3-8A8E-B6B30BCBE88A}" type="presOf" srcId="{9FDF59AD-D6E8-40FF-9DDB-8B155839B74B}" destId="{6E770E91-4DFF-4772-A57D-2857897DDA7E}" srcOrd="0" destOrd="0" presId="urn:microsoft.com/office/officeart/2005/8/layout/list1"/>
    <dgm:cxn modelId="{69144764-8880-4C38-B8AB-CBF4E774A859}" type="presParOf" srcId="{8F2270AE-7F7A-4DB9-84FE-CF7C48C0C9F9}" destId="{8095127C-A905-416B-90E5-D507D64F3D8A}" srcOrd="0" destOrd="0" presId="urn:microsoft.com/office/officeart/2005/8/layout/list1"/>
    <dgm:cxn modelId="{8C172DF6-322B-492D-89FC-DF5806DEACDE}" type="presParOf" srcId="{8095127C-A905-416B-90E5-D507D64F3D8A}" destId="{527126CC-731C-418A-ACBD-D63889575224}" srcOrd="0" destOrd="0" presId="urn:microsoft.com/office/officeart/2005/8/layout/list1"/>
    <dgm:cxn modelId="{CF58F7CA-310C-4A26-9E10-68A47BF35CF3}" type="presParOf" srcId="{8095127C-A905-416B-90E5-D507D64F3D8A}" destId="{0642BF87-7957-4ABA-A81C-D778B636D651}" srcOrd="1" destOrd="0" presId="urn:microsoft.com/office/officeart/2005/8/layout/list1"/>
    <dgm:cxn modelId="{8D54876B-0A96-4073-A5BE-DDB3BEAD34D1}" type="presParOf" srcId="{8F2270AE-7F7A-4DB9-84FE-CF7C48C0C9F9}" destId="{05CC453F-62D6-49AA-B2B5-B36CC7F78264}" srcOrd="1" destOrd="0" presId="urn:microsoft.com/office/officeart/2005/8/layout/list1"/>
    <dgm:cxn modelId="{612026D7-6F89-4919-8ADA-6383D5D0C825}" type="presParOf" srcId="{8F2270AE-7F7A-4DB9-84FE-CF7C48C0C9F9}" destId="{6E770E91-4DFF-4772-A57D-2857897DDA7E}" srcOrd="2" destOrd="0" presId="urn:microsoft.com/office/officeart/2005/8/layout/list1"/>
    <dgm:cxn modelId="{9F51043D-B4AF-4B02-9C96-035DFCBEDEFE}" type="presParOf" srcId="{8F2270AE-7F7A-4DB9-84FE-CF7C48C0C9F9}" destId="{B1B45303-0828-4F71-82E5-767C04F9B33C}" srcOrd="3" destOrd="0" presId="urn:microsoft.com/office/officeart/2005/8/layout/list1"/>
    <dgm:cxn modelId="{D086BFEF-BE6F-4D80-9150-34636E54ABDF}" type="presParOf" srcId="{8F2270AE-7F7A-4DB9-84FE-CF7C48C0C9F9}" destId="{4C830650-5D4E-461C-9278-6C5C5F7F06B9}" srcOrd="4" destOrd="0" presId="urn:microsoft.com/office/officeart/2005/8/layout/list1"/>
    <dgm:cxn modelId="{DC409B27-5F07-451F-8334-79E24933D6BA}" type="presParOf" srcId="{4C830650-5D4E-461C-9278-6C5C5F7F06B9}" destId="{1B93A870-739B-4426-8117-10760B02BB80}" srcOrd="0" destOrd="0" presId="urn:microsoft.com/office/officeart/2005/8/layout/list1"/>
    <dgm:cxn modelId="{F41B2AD0-005C-4E7D-84FF-B11248C5BED9}" type="presParOf" srcId="{4C830650-5D4E-461C-9278-6C5C5F7F06B9}" destId="{A02F14CA-3CFF-4631-B36C-718861098085}" srcOrd="1" destOrd="0" presId="urn:microsoft.com/office/officeart/2005/8/layout/list1"/>
    <dgm:cxn modelId="{84C64660-58BD-407C-92F6-AFD8D5920E9E}" type="presParOf" srcId="{8F2270AE-7F7A-4DB9-84FE-CF7C48C0C9F9}" destId="{AD153465-2AC2-4F9F-ABAB-84F759E1A11D}" srcOrd="5" destOrd="0" presId="urn:microsoft.com/office/officeart/2005/8/layout/list1"/>
    <dgm:cxn modelId="{6BB71643-8C22-4144-87BA-C8ACA2EC7114}" type="presParOf" srcId="{8F2270AE-7F7A-4DB9-84FE-CF7C48C0C9F9}" destId="{65C4BD51-AA20-4CBF-932B-169F8D7EAF8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C2846C-F2B5-47AC-AD8E-9A66C692F6E7}"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en-GB"/>
        </a:p>
      </dgm:t>
    </dgm:pt>
    <dgm:pt modelId="{AC382861-74F1-4ACD-9633-704D3D1E66CE}">
      <dgm:prSet custT="1"/>
      <dgm:spPr/>
      <dgm:t>
        <a:bodyPr/>
        <a:lstStyle/>
        <a:p>
          <a:r>
            <a:rPr lang="en-GB" sz="2400" b="1" dirty="0"/>
            <a:t>Personal epistemology</a:t>
          </a:r>
        </a:p>
      </dgm:t>
    </dgm:pt>
    <dgm:pt modelId="{7B6404EA-F816-4863-B0FB-EDCE1735C542}" type="parTrans" cxnId="{B77FCE39-D62A-4813-80BC-FFB5D80430B6}">
      <dgm:prSet/>
      <dgm:spPr/>
      <dgm:t>
        <a:bodyPr/>
        <a:lstStyle/>
        <a:p>
          <a:endParaRPr lang="en-GB"/>
        </a:p>
      </dgm:t>
    </dgm:pt>
    <dgm:pt modelId="{F72F9127-32D1-45BF-B65C-567BC36386EE}" type="sibTrans" cxnId="{B77FCE39-D62A-4813-80BC-FFB5D80430B6}">
      <dgm:prSet/>
      <dgm:spPr/>
      <dgm:t>
        <a:bodyPr/>
        <a:lstStyle/>
        <a:p>
          <a:endParaRPr lang="en-GB"/>
        </a:p>
      </dgm:t>
    </dgm:pt>
    <dgm:pt modelId="{B30217DA-FCC8-4C41-BCED-145C28841FC7}">
      <dgm:prSet/>
      <dgm:spPr>
        <a:solidFill>
          <a:srgbClr val="CFD1D4">
            <a:alpha val="90000"/>
          </a:srgbClr>
        </a:solidFill>
      </dgm:spPr>
      <dgm:t>
        <a:bodyPr/>
        <a:lstStyle/>
        <a:p>
          <a:pPr>
            <a:buNone/>
          </a:pPr>
          <a:r>
            <a:rPr lang="en-GB" dirty="0"/>
            <a:t>“how individuals come to know, the theories and beliefs they hold about knowing” (Hofer &amp; </a:t>
          </a:r>
          <a:r>
            <a:rPr lang="en-GB" dirty="0" err="1"/>
            <a:t>Pintrich</a:t>
          </a:r>
          <a:r>
            <a:rPr lang="en-GB" dirty="0"/>
            <a:t>, 1997). </a:t>
          </a:r>
        </a:p>
      </dgm:t>
    </dgm:pt>
    <dgm:pt modelId="{64843204-827A-4B3C-80C6-229D07EBAE21}" type="parTrans" cxnId="{8569F110-D474-4DD6-A133-D00F66758085}">
      <dgm:prSet/>
      <dgm:spPr/>
      <dgm:t>
        <a:bodyPr/>
        <a:lstStyle/>
        <a:p>
          <a:endParaRPr lang="en-GB"/>
        </a:p>
      </dgm:t>
    </dgm:pt>
    <dgm:pt modelId="{F4F6D8B7-83DA-41B3-B9CF-89753DB3F5F1}" type="sibTrans" cxnId="{8569F110-D474-4DD6-A133-D00F66758085}">
      <dgm:prSet/>
      <dgm:spPr/>
      <dgm:t>
        <a:bodyPr/>
        <a:lstStyle/>
        <a:p>
          <a:endParaRPr lang="en-GB"/>
        </a:p>
      </dgm:t>
    </dgm:pt>
    <dgm:pt modelId="{18846FEA-DC11-43AA-80FB-CCC905AA1F50}">
      <dgm:prSet/>
      <dgm:spPr>
        <a:solidFill>
          <a:srgbClr val="CFD1D4">
            <a:alpha val="90000"/>
          </a:srgbClr>
        </a:solidFill>
      </dgm:spPr>
      <dgm:t>
        <a:bodyPr/>
        <a:lstStyle/>
        <a:p>
          <a:pPr>
            <a:buNone/>
          </a:pPr>
          <a:r>
            <a:rPr lang="en-GB" dirty="0"/>
            <a:t>Information</a:t>
          </a:r>
          <a:r>
            <a:rPr lang="en-GB" baseline="0" dirty="0"/>
            <a:t> seeking, evaluation and use may all be influenced by epistemological beliefs (e.g. Whitmire, 2003, 2004).</a:t>
          </a:r>
          <a:endParaRPr lang="en-GB" dirty="0"/>
        </a:p>
      </dgm:t>
    </dgm:pt>
    <dgm:pt modelId="{6CA0C9E3-3EBA-41E9-9510-76BD8FDC24DB}" type="parTrans" cxnId="{9526052A-9CC2-4F9E-B80A-A0C500872C03}">
      <dgm:prSet/>
      <dgm:spPr/>
      <dgm:t>
        <a:bodyPr/>
        <a:lstStyle/>
        <a:p>
          <a:endParaRPr lang="en-GB"/>
        </a:p>
      </dgm:t>
    </dgm:pt>
    <dgm:pt modelId="{40B83DC2-2F68-4917-B34C-0CF413435A31}" type="sibTrans" cxnId="{9526052A-9CC2-4F9E-B80A-A0C500872C03}">
      <dgm:prSet/>
      <dgm:spPr/>
      <dgm:t>
        <a:bodyPr/>
        <a:lstStyle/>
        <a:p>
          <a:endParaRPr lang="en-GB"/>
        </a:p>
      </dgm:t>
    </dgm:pt>
    <dgm:pt modelId="{5AB7D9AD-E851-4080-B5F9-F87A4973D1DE}">
      <dgm:prSet custT="1"/>
      <dgm:spPr/>
      <dgm:t>
        <a:bodyPr/>
        <a:lstStyle/>
        <a:p>
          <a:r>
            <a:rPr lang="en-GB" sz="2400" b="1" dirty="0"/>
            <a:t>Women’s Ways of Knowing </a:t>
          </a:r>
        </a:p>
      </dgm:t>
    </dgm:pt>
    <dgm:pt modelId="{C24ED6D1-C5B4-4AD5-9119-F5EEAEB28CB9}" type="parTrans" cxnId="{0E5CDD88-5CF0-4595-A183-FB2FBDED753F}">
      <dgm:prSet/>
      <dgm:spPr/>
      <dgm:t>
        <a:bodyPr/>
        <a:lstStyle/>
        <a:p>
          <a:endParaRPr lang="en-GB"/>
        </a:p>
      </dgm:t>
    </dgm:pt>
    <dgm:pt modelId="{CFB9D91F-CE66-4022-B688-FDF2DBA5CC5D}" type="sibTrans" cxnId="{0E5CDD88-5CF0-4595-A183-FB2FBDED753F}">
      <dgm:prSet/>
      <dgm:spPr/>
      <dgm:t>
        <a:bodyPr/>
        <a:lstStyle/>
        <a:p>
          <a:endParaRPr lang="en-GB"/>
        </a:p>
      </dgm:t>
    </dgm:pt>
    <dgm:pt modelId="{17E35458-4017-4243-BF1D-FAAC6B46F454}">
      <dgm:prSet/>
      <dgm:spPr>
        <a:solidFill>
          <a:srgbClr val="CFD1D4">
            <a:alpha val="90000"/>
          </a:srgbClr>
        </a:solidFill>
      </dgm:spPr>
      <dgm:t>
        <a:bodyPr/>
        <a:lstStyle/>
        <a:p>
          <a:pPr>
            <a:buNone/>
          </a:pPr>
          <a:r>
            <a:rPr lang="en-GB" dirty="0"/>
            <a:t>Model of epistemological development derived from a landmark women-only study in educational psychology (Belenky et al., 1996/1987).</a:t>
          </a:r>
        </a:p>
      </dgm:t>
    </dgm:pt>
    <dgm:pt modelId="{0FBF7C6A-4506-4DF4-94E1-6AC730701182}" type="parTrans" cxnId="{88A02158-2C37-42D3-823E-BC221097B031}">
      <dgm:prSet/>
      <dgm:spPr/>
      <dgm:t>
        <a:bodyPr/>
        <a:lstStyle/>
        <a:p>
          <a:endParaRPr lang="en-GB"/>
        </a:p>
      </dgm:t>
    </dgm:pt>
    <dgm:pt modelId="{6B7C901A-80E0-4D6C-B7CF-3EBB09ACD3CA}" type="sibTrans" cxnId="{88A02158-2C37-42D3-823E-BC221097B031}">
      <dgm:prSet/>
      <dgm:spPr/>
      <dgm:t>
        <a:bodyPr/>
        <a:lstStyle/>
        <a:p>
          <a:endParaRPr lang="en-GB"/>
        </a:p>
      </dgm:t>
    </dgm:pt>
    <dgm:pt modelId="{882DB06C-D09A-49A5-B48A-C7A44C4A698E}" type="pres">
      <dgm:prSet presAssocID="{4BC2846C-F2B5-47AC-AD8E-9A66C692F6E7}" presName="linear" presStyleCnt="0">
        <dgm:presLayoutVars>
          <dgm:dir/>
          <dgm:animLvl val="lvl"/>
          <dgm:resizeHandles val="exact"/>
        </dgm:presLayoutVars>
      </dgm:prSet>
      <dgm:spPr/>
    </dgm:pt>
    <dgm:pt modelId="{1DCD4D4D-A572-4607-9E58-BBFD2BD1593C}" type="pres">
      <dgm:prSet presAssocID="{AC382861-74F1-4ACD-9633-704D3D1E66CE}" presName="parentLin" presStyleCnt="0"/>
      <dgm:spPr/>
    </dgm:pt>
    <dgm:pt modelId="{14863550-2305-43AB-9DD2-D59A0946F973}" type="pres">
      <dgm:prSet presAssocID="{AC382861-74F1-4ACD-9633-704D3D1E66CE}" presName="parentLeftMargin" presStyleLbl="node1" presStyleIdx="0" presStyleCnt="2"/>
      <dgm:spPr/>
    </dgm:pt>
    <dgm:pt modelId="{000BFFBE-A4D4-46AF-B423-5B7D742585C0}" type="pres">
      <dgm:prSet presAssocID="{AC382861-74F1-4ACD-9633-704D3D1E66CE}" presName="parentText" presStyleLbl="node1" presStyleIdx="0" presStyleCnt="2">
        <dgm:presLayoutVars>
          <dgm:chMax val="0"/>
          <dgm:bulletEnabled val="1"/>
        </dgm:presLayoutVars>
      </dgm:prSet>
      <dgm:spPr/>
    </dgm:pt>
    <dgm:pt modelId="{56AB77EC-D9B8-479A-8A9E-E9A885F43B5F}" type="pres">
      <dgm:prSet presAssocID="{AC382861-74F1-4ACD-9633-704D3D1E66CE}" presName="negativeSpace" presStyleCnt="0"/>
      <dgm:spPr/>
    </dgm:pt>
    <dgm:pt modelId="{8E6AF2B0-A73A-467D-B5B2-85C6D365E64B}" type="pres">
      <dgm:prSet presAssocID="{AC382861-74F1-4ACD-9633-704D3D1E66CE}" presName="childText" presStyleLbl="conFgAcc1" presStyleIdx="0" presStyleCnt="2">
        <dgm:presLayoutVars>
          <dgm:bulletEnabled val="1"/>
        </dgm:presLayoutVars>
      </dgm:prSet>
      <dgm:spPr/>
    </dgm:pt>
    <dgm:pt modelId="{FD84831B-2434-4540-ABBC-8D1D6CA713C2}" type="pres">
      <dgm:prSet presAssocID="{F72F9127-32D1-45BF-B65C-567BC36386EE}" presName="spaceBetweenRectangles" presStyleCnt="0"/>
      <dgm:spPr/>
    </dgm:pt>
    <dgm:pt modelId="{8BE9D12D-5D75-4B96-A884-9022EE7C197B}" type="pres">
      <dgm:prSet presAssocID="{5AB7D9AD-E851-4080-B5F9-F87A4973D1DE}" presName="parentLin" presStyleCnt="0"/>
      <dgm:spPr/>
    </dgm:pt>
    <dgm:pt modelId="{0E92F5A6-F66C-4B80-A572-532CF689D7F1}" type="pres">
      <dgm:prSet presAssocID="{5AB7D9AD-E851-4080-B5F9-F87A4973D1DE}" presName="parentLeftMargin" presStyleLbl="node1" presStyleIdx="0" presStyleCnt="2"/>
      <dgm:spPr/>
    </dgm:pt>
    <dgm:pt modelId="{EAA335D4-88EE-4C16-A57B-BF12D6ADEF26}" type="pres">
      <dgm:prSet presAssocID="{5AB7D9AD-E851-4080-B5F9-F87A4973D1DE}" presName="parentText" presStyleLbl="node1" presStyleIdx="1" presStyleCnt="2">
        <dgm:presLayoutVars>
          <dgm:chMax val="0"/>
          <dgm:bulletEnabled val="1"/>
        </dgm:presLayoutVars>
      </dgm:prSet>
      <dgm:spPr/>
    </dgm:pt>
    <dgm:pt modelId="{FD72ADDC-EBC4-4981-82F1-C737A1ED06C9}" type="pres">
      <dgm:prSet presAssocID="{5AB7D9AD-E851-4080-B5F9-F87A4973D1DE}" presName="negativeSpace" presStyleCnt="0"/>
      <dgm:spPr/>
    </dgm:pt>
    <dgm:pt modelId="{051ED1D5-AF3C-4E86-AE46-BF560B8EABCB}" type="pres">
      <dgm:prSet presAssocID="{5AB7D9AD-E851-4080-B5F9-F87A4973D1DE}" presName="childText" presStyleLbl="conFgAcc1" presStyleIdx="1" presStyleCnt="2">
        <dgm:presLayoutVars>
          <dgm:bulletEnabled val="1"/>
        </dgm:presLayoutVars>
      </dgm:prSet>
      <dgm:spPr/>
    </dgm:pt>
  </dgm:ptLst>
  <dgm:cxnLst>
    <dgm:cxn modelId="{8569F110-D474-4DD6-A133-D00F66758085}" srcId="{AC382861-74F1-4ACD-9633-704D3D1E66CE}" destId="{B30217DA-FCC8-4C41-BCED-145C28841FC7}" srcOrd="0" destOrd="0" parTransId="{64843204-827A-4B3C-80C6-229D07EBAE21}" sibTransId="{F4F6D8B7-83DA-41B3-B9CF-89753DB3F5F1}"/>
    <dgm:cxn modelId="{9526052A-9CC2-4F9E-B80A-A0C500872C03}" srcId="{AC382861-74F1-4ACD-9633-704D3D1E66CE}" destId="{18846FEA-DC11-43AA-80FB-CCC905AA1F50}" srcOrd="1" destOrd="0" parTransId="{6CA0C9E3-3EBA-41E9-9510-76BD8FDC24DB}" sibTransId="{40B83DC2-2F68-4917-B34C-0CF413435A31}"/>
    <dgm:cxn modelId="{B77FCE39-D62A-4813-80BC-FFB5D80430B6}" srcId="{4BC2846C-F2B5-47AC-AD8E-9A66C692F6E7}" destId="{AC382861-74F1-4ACD-9633-704D3D1E66CE}" srcOrd="0" destOrd="0" parTransId="{7B6404EA-F816-4863-B0FB-EDCE1735C542}" sibTransId="{F72F9127-32D1-45BF-B65C-567BC36386EE}"/>
    <dgm:cxn modelId="{78C01F4E-80D9-4031-8DEF-7A688350536E}" type="presOf" srcId="{5AB7D9AD-E851-4080-B5F9-F87A4973D1DE}" destId="{EAA335D4-88EE-4C16-A57B-BF12D6ADEF26}" srcOrd="1" destOrd="0" presId="urn:microsoft.com/office/officeart/2005/8/layout/list1"/>
    <dgm:cxn modelId="{88A02158-2C37-42D3-823E-BC221097B031}" srcId="{5AB7D9AD-E851-4080-B5F9-F87A4973D1DE}" destId="{17E35458-4017-4243-BF1D-FAAC6B46F454}" srcOrd="0" destOrd="0" parTransId="{0FBF7C6A-4506-4DF4-94E1-6AC730701182}" sibTransId="{6B7C901A-80E0-4D6C-B7CF-3EBB09ACD3CA}"/>
    <dgm:cxn modelId="{0E5CDD88-5CF0-4595-A183-FB2FBDED753F}" srcId="{4BC2846C-F2B5-47AC-AD8E-9A66C692F6E7}" destId="{5AB7D9AD-E851-4080-B5F9-F87A4973D1DE}" srcOrd="1" destOrd="0" parTransId="{C24ED6D1-C5B4-4AD5-9119-F5EEAEB28CB9}" sibTransId="{CFB9D91F-CE66-4022-B688-FDF2DBA5CC5D}"/>
    <dgm:cxn modelId="{519E6A9B-8B4C-49F7-A998-1D619DD3668E}" type="presOf" srcId="{17E35458-4017-4243-BF1D-FAAC6B46F454}" destId="{051ED1D5-AF3C-4E86-AE46-BF560B8EABCB}" srcOrd="0" destOrd="0" presId="urn:microsoft.com/office/officeart/2005/8/layout/list1"/>
    <dgm:cxn modelId="{A0EEBDBE-92D8-4383-93DE-41015A7D3688}" type="presOf" srcId="{B30217DA-FCC8-4C41-BCED-145C28841FC7}" destId="{8E6AF2B0-A73A-467D-B5B2-85C6D365E64B}" srcOrd="0" destOrd="0" presId="urn:microsoft.com/office/officeart/2005/8/layout/list1"/>
    <dgm:cxn modelId="{41CD4BC2-5B26-444D-A37D-8DFD9FFB1DB9}" type="presOf" srcId="{AC382861-74F1-4ACD-9633-704D3D1E66CE}" destId="{000BFFBE-A4D4-46AF-B423-5B7D742585C0}" srcOrd="1" destOrd="0" presId="urn:microsoft.com/office/officeart/2005/8/layout/list1"/>
    <dgm:cxn modelId="{697B38D9-12EC-439F-87D0-21CCCE8068FB}" type="presOf" srcId="{5AB7D9AD-E851-4080-B5F9-F87A4973D1DE}" destId="{0E92F5A6-F66C-4B80-A572-532CF689D7F1}" srcOrd="0" destOrd="0" presId="urn:microsoft.com/office/officeart/2005/8/layout/list1"/>
    <dgm:cxn modelId="{436758E0-6AD3-4537-9381-634FA91A08C4}" type="presOf" srcId="{AC382861-74F1-4ACD-9633-704D3D1E66CE}" destId="{14863550-2305-43AB-9DD2-D59A0946F973}" srcOrd="0" destOrd="0" presId="urn:microsoft.com/office/officeart/2005/8/layout/list1"/>
    <dgm:cxn modelId="{467908F9-B20C-44A6-B3F6-92372D3E7C01}" type="presOf" srcId="{18846FEA-DC11-43AA-80FB-CCC905AA1F50}" destId="{8E6AF2B0-A73A-467D-B5B2-85C6D365E64B}" srcOrd="0" destOrd="1" presId="urn:microsoft.com/office/officeart/2005/8/layout/list1"/>
    <dgm:cxn modelId="{CF184AF9-CEE2-40F4-AC67-B3C042C49725}" type="presOf" srcId="{4BC2846C-F2B5-47AC-AD8E-9A66C692F6E7}" destId="{882DB06C-D09A-49A5-B48A-C7A44C4A698E}" srcOrd="0" destOrd="0" presId="urn:microsoft.com/office/officeart/2005/8/layout/list1"/>
    <dgm:cxn modelId="{01FECA86-D337-4047-BB36-496DC66852D9}" type="presParOf" srcId="{882DB06C-D09A-49A5-B48A-C7A44C4A698E}" destId="{1DCD4D4D-A572-4607-9E58-BBFD2BD1593C}" srcOrd="0" destOrd="0" presId="urn:microsoft.com/office/officeart/2005/8/layout/list1"/>
    <dgm:cxn modelId="{8DCF4178-B26A-4085-AB63-19C895264261}" type="presParOf" srcId="{1DCD4D4D-A572-4607-9E58-BBFD2BD1593C}" destId="{14863550-2305-43AB-9DD2-D59A0946F973}" srcOrd="0" destOrd="0" presId="urn:microsoft.com/office/officeart/2005/8/layout/list1"/>
    <dgm:cxn modelId="{95967ADC-6A87-4B33-8A2B-AA89743E09B9}" type="presParOf" srcId="{1DCD4D4D-A572-4607-9E58-BBFD2BD1593C}" destId="{000BFFBE-A4D4-46AF-B423-5B7D742585C0}" srcOrd="1" destOrd="0" presId="urn:microsoft.com/office/officeart/2005/8/layout/list1"/>
    <dgm:cxn modelId="{86A8A02D-BAFF-4EA7-B932-CFAC2A5CD2B5}" type="presParOf" srcId="{882DB06C-D09A-49A5-B48A-C7A44C4A698E}" destId="{56AB77EC-D9B8-479A-8A9E-E9A885F43B5F}" srcOrd="1" destOrd="0" presId="urn:microsoft.com/office/officeart/2005/8/layout/list1"/>
    <dgm:cxn modelId="{6C423687-4973-44DF-ADFF-F22EBD3824B1}" type="presParOf" srcId="{882DB06C-D09A-49A5-B48A-C7A44C4A698E}" destId="{8E6AF2B0-A73A-467D-B5B2-85C6D365E64B}" srcOrd="2" destOrd="0" presId="urn:microsoft.com/office/officeart/2005/8/layout/list1"/>
    <dgm:cxn modelId="{A51E16FD-A562-4CA2-A49E-00BFBA18FA4A}" type="presParOf" srcId="{882DB06C-D09A-49A5-B48A-C7A44C4A698E}" destId="{FD84831B-2434-4540-ABBC-8D1D6CA713C2}" srcOrd="3" destOrd="0" presId="urn:microsoft.com/office/officeart/2005/8/layout/list1"/>
    <dgm:cxn modelId="{8BDB0C63-BF15-4D80-A561-60878F383BF3}" type="presParOf" srcId="{882DB06C-D09A-49A5-B48A-C7A44C4A698E}" destId="{8BE9D12D-5D75-4B96-A884-9022EE7C197B}" srcOrd="4" destOrd="0" presId="urn:microsoft.com/office/officeart/2005/8/layout/list1"/>
    <dgm:cxn modelId="{ABBF4A42-E65B-4CFE-B1E2-1602E626A502}" type="presParOf" srcId="{8BE9D12D-5D75-4B96-A884-9022EE7C197B}" destId="{0E92F5A6-F66C-4B80-A572-532CF689D7F1}" srcOrd="0" destOrd="0" presId="urn:microsoft.com/office/officeart/2005/8/layout/list1"/>
    <dgm:cxn modelId="{586D6D81-D0E7-4BE3-89BD-E2959C193FA7}" type="presParOf" srcId="{8BE9D12D-5D75-4B96-A884-9022EE7C197B}" destId="{EAA335D4-88EE-4C16-A57B-BF12D6ADEF26}" srcOrd="1" destOrd="0" presId="urn:microsoft.com/office/officeart/2005/8/layout/list1"/>
    <dgm:cxn modelId="{98251C45-2945-461B-91DA-129EEE954BD0}" type="presParOf" srcId="{882DB06C-D09A-49A5-B48A-C7A44C4A698E}" destId="{FD72ADDC-EBC4-4981-82F1-C737A1ED06C9}" srcOrd="5" destOrd="0" presId="urn:microsoft.com/office/officeart/2005/8/layout/list1"/>
    <dgm:cxn modelId="{BF62AEE7-4D1E-44DA-B3C1-0EBBBEEA4AD9}" type="presParOf" srcId="{882DB06C-D09A-49A5-B48A-C7A44C4A698E}" destId="{051ED1D5-AF3C-4E86-AE46-BF560B8EABC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7E8883-8455-4DFD-A431-F59665FE9E4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GB"/>
        </a:p>
      </dgm:t>
    </dgm:pt>
    <dgm:pt modelId="{3AB2237A-B579-467E-86B3-ED4D0DB7FE95}">
      <dgm:prSet/>
      <dgm:spPr>
        <a:solidFill>
          <a:srgbClr val="CFD1D4">
            <a:alpha val="40000"/>
          </a:srgbClr>
        </a:solidFill>
        <a:ln>
          <a:noFill/>
        </a:ln>
      </dgm:spPr>
      <dgm:t>
        <a:bodyPr/>
        <a:lstStyle/>
        <a:p>
          <a:r>
            <a:rPr lang="en-GB" dirty="0"/>
            <a:t>Very little research</a:t>
          </a:r>
          <a:r>
            <a:rPr lang="en-GB" baseline="0" dirty="0"/>
            <a:t> considers women’s experiences as an explicit research focus.</a:t>
          </a:r>
          <a:endParaRPr lang="en-GB" dirty="0"/>
        </a:p>
      </dgm:t>
    </dgm:pt>
    <dgm:pt modelId="{151ADEBC-1202-4544-9E6D-412457235F3A}" type="parTrans" cxnId="{F0EC47FF-6689-4E79-B5FB-C8B2EED08EB8}">
      <dgm:prSet/>
      <dgm:spPr/>
      <dgm:t>
        <a:bodyPr/>
        <a:lstStyle/>
        <a:p>
          <a:endParaRPr lang="en-GB"/>
        </a:p>
      </dgm:t>
    </dgm:pt>
    <dgm:pt modelId="{78617DF1-A828-4C0A-A349-C3F1155106E8}" type="sibTrans" cxnId="{F0EC47FF-6689-4E79-B5FB-C8B2EED08EB8}">
      <dgm:prSet/>
      <dgm:spPr/>
      <dgm:t>
        <a:bodyPr/>
        <a:lstStyle/>
        <a:p>
          <a:endParaRPr lang="en-GB"/>
        </a:p>
      </dgm:t>
    </dgm:pt>
    <dgm:pt modelId="{DCF3EAF4-B7B0-4262-9CB9-3EABA74F5592}">
      <dgm:prSet/>
      <dgm:spPr>
        <a:solidFill>
          <a:srgbClr val="CFD1D4">
            <a:alpha val="40000"/>
          </a:srgbClr>
        </a:solidFill>
        <a:ln>
          <a:noFill/>
        </a:ln>
      </dgm:spPr>
      <dgm:t>
        <a:bodyPr/>
        <a:lstStyle/>
        <a:p>
          <a:r>
            <a:rPr lang="en-GB" baseline="0"/>
            <a:t>Most research on engineering students features mostly, if not all, male participants.</a:t>
          </a:r>
          <a:endParaRPr lang="en-GB"/>
        </a:p>
      </dgm:t>
    </dgm:pt>
    <dgm:pt modelId="{31225311-95AC-4A25-B18D-01A51BB37BF5}" type="parTrans" cxnId="{31BDD646-72C4-4FF7-B05B-5F1561DDCADC}">
      <dgm:prSet/>
      <dgm:spPr/>
      <dgm:t>
        <a:bodyPr/>
        <a:lstStyle/>
        <a:p>
          <a:endParaRPr lang="en-GB"/>
        </a:p>
      </dgm:t>
    </dgm:pt>
    <dgm:pt modelId="{9C003860-AF17-441C-9E5C-F37CD2FD8013}" type="sibTrans" cxnId="{31BDD646-72C4-4FF7-B05B-5F1561DDCADC}">
      <dgm:prSet/>
      <dgm:spPr/>
      <dgm:t>
        <a:bodyPr/>
        <a:lstStyle/>
        <a:p>
          <a:endParaRPr lang="en-GB"/>
        </a:p>
      </dgm:t>
    </dgm:pt>
    <dgm:pt modelId="{5CE3F9F9-9CBD-40F2-96DD-04CD3229EE1B}">
      <dgm:prSet/>
      <dgm:spPr>
        <a:solidFill>
          <a:srgbClr val="CFD1D4">
            <a:alpha val="40000"/>
          </a:srgbClr>
        </a:solidFill>
        <a:ln>
          <a:noFill/>
        </a:ln>
      </dgm:spPr>
      <dgm:t>
        <a:bodyPr/>
        <a:lstStyle/>
        <a:p>
          <a:r>
            <a:rPr lang="en-GB"/>
            <a:t>The literature in both areas is dominated by quantitative methods.</a:t>
          </a:r>
        </a:p>
      </dgm:t>
    </dgm:pt>
    <dgm:pt modelId="{56477353-08A8-4960-BDFE-4D3F0EBF61A1}" type="parTrans" cxnId="{1008244F-4DE6-4999-8474-52DB224D8428}">
      <dgm:prSet/>
      <dgm:spPr/>
      <dgm:t>
        <a:bodyPr/>
        <a:lstStyle/>
        <a:p>
          <a:endParaRPr lang="en-GB"/>
        </a:p>
      </dgm:t>
    </dgm:pt>
    <dgm:pt modelId="{E5193988-CE54-4DB9-AE5F-22DEDD4C1BC7}" type="sibTrans" cxnId="{1008244F-4DE6-4999-8474-52DB224D8428}">
      <dgm:prSet/>
      <dgm:spPr/>
      <dgm:t>
        <a:bodyPr/>
        <a:lstStyle/>
        <a:p>
          <a:endParaRPr lang="en-GB"/>
        </a:p>
      </dgm:t>
    </dgm:pt>
    <dgm:pt modelId="{F132EA70-BDDF-4D6D-A731-1571A184D88A}">
      <dgm:prSet/>
      <dgm:spPr>
        <a:solidFill>
          <a:srgbClr val="CFD1D4">
            <a:alpha val="40000"/>
          </a:srgbClr>
        </a:solidFill>
        <a:ln>
          <a:noFill/>
        </a:ln>
      </dgm:spPr>
      <dgm:t>
        <a:bodyPr/>
        <a:lstStyle/>
        <a:p>
          <a:r>
            <a:rPr lang="en-GB" dirty="0"/>
            <a:t>Information experience is an under-utilised approach in research on students in higher education.</a:t>
          </a:r>
        </a:p>
      </dgm:t>
    </dgm:pt>
    <dgm:pt modelId="{006B22CE-B257-4447-B0D7-D15EB86D3E63}" type="parTrans" cxnId="{B860C873-141A-4DED-8B5C-3437F3BC21F8}">
      <dgm:prSet/>
      <dgm:spPr/>
      <dgm:t>
        <a:bodyPr/>
        <a:lstStyle/>
        <a:p>
          <a:endParaRPr lang="en-GB"/>
        </a:p>
      </dgm:t>
    </dgm:pt>
    <dgm:pt modelId="{8A9895BE-0F38-4EA2-8526-282FB44123A8}" type="sibTrans" cxnId="{B860C873-141A-4DED-8B5C-3437F3BC21F8}">
      <dgm:prSet/>
      <dgm:spPr/>
      <dgm:t>
        <a:bodyPr/>
        <a:lstStyle/>
        <a:p>
          <a:endParaRPr lang="en-GB"/>
        </a:p>
      </dgm:t>
    </dgm:pt>
    <dgm:pt modelId="{E0BAD3E0-2840-4786-AC86-EC8258181DA6}" type="pres">
      <dgm:prSet presAssocID="{CA7E8883-8455-4DFD-A431-F59665FE9E4E}" presName="Name0" presStyleCnt="0">
        <dgm:presLayoutVars>
          <dgm:dir/>
          <dgm:resizeHandles val="exact"/>
        </dgm:presLayoutVars>
      </dgm:prSet>
      <dgm:spPr/>
    </dgm:pt>
    <dgm:pt modelId="{15EFD5E1-D653-464B-9B63-F00215A63C12}" type="pres">
      <dgm:prSet presAssocID="{3AB2237A-B579-467E-86B3-ED4D0DB7FE95}" presName="composite" presStyleCnt="0"/>
      <dgm:spPr/>
    </dgm:pt>
    <dgm:pt modelId="{40C0116B-8210-485A-92BB-1F5110F8183B}" type="pres">
      <dgm:prSet presAssocID="{3AB2237A-B579-467E-86B3-ED4D0DB7FE95}" presName="rect1" presStyleLbl="trAlignAcc1" presStyleIdx="0" presStyleCnt="4">
        <dgm:presLayoutVars>
          <dgm:bulletEnabled val="1"/>
        </dgm:presLayoutVars>
      </dgm:prSet>
      <dgm:spPr/>
    </dgm:pt>
    <dgm:pt modelId="{E74BBCC8-F883-4B1E-8C59-2AFC5EB662F0}" type="pres">
      <dgm:prSet presAssocID="{3AB2237A-B579-467E-86B3-ED4D0DB7FE95}" presName="rect2"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Female Profile with solid fill"/>
        </a:ext>
      </dgm:extLst>
    </dgm:pt>
    <dgm:pt modelId="{F5128428-C3D8-42A9-82BF-77BCB2076EFF}" type="pres">
      <dgm:prSet presAssocID="{78617DF1-A828-4C0A-A349-C3F1155106E8}" presName="sibTrans" presStyleCnt="0"/>
      <dgm:spPr/>
    </dgm:pt>
    <dgm:pt modelId="{D79EF78B-C420-46BF-BB9D-60CF1524DBEE}" type="pres">
      <dgm:prSet presAssocID="{DCF3EAF4-B7B0-4262-9CB9-3EABA74F5592}" presName="composite" presStyleCnt="0"/>
      <dgm:spPr/>
    </dgm:pt>
    <dgm:pt modelId="{51F2F981-0504-4160-9A82-1A012E66644C}" type="pres">
      <dgm:prSet presAssocID="{DCF3EAF4-B7B0-4262-9CB9-3EABA74F5592}" presName="rect1" presStyleLbl="trAlignAcc1" presStyleIdx="1" presStyleCnt="4">
        <dgm:presLayoutVars>
          <dgm:bulletEnabled val="1"/>
        </dgm:presLayoutVars>
      </dgm:prSet>
      <dgm:spPr/>
    </dgm:pt>
    <dgm:pt modelId="{C63BFE55-289D-49BB-B527-7CB9DB642001}" type="pres">
      <dgm:prSet presAssocID="{DCF3EAF4-B7B0-4262-9CB9-3EABA74F5592}" presName="rect2"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Male profile with solid fill"/>
        </a:ext>
      </dgm:extLst>
    </dgm:pt>
    <dgm:pt modelId="{3C76AF1B-B2C0-4D29-85D9-DE6EBE554E75}" type="pres">
      <dgm:prSet presAssocID="{9C003860-AF17-441C-9E5C-F37CD2FD8013}" presName="sibTrans" presStyleCnt="0"/>
      <dgm:spPr/>
    </dgm:pt>
    <dgm:pt modelId="{8268EB6D-5DB9-426B-B0C0-C52ACF93BE5C}" type="pres">
      <dgm:prSet presAssocID="{5CE3F9F9-9CBD-40F2-96DD-04CD3229EE1B}" presName="composite" presStyleCnt="0"/>
      <dgm:spPr/>
    </dgm:pt>
    <dgm:pt modelId="{01356625-34B4-4B2B-AEAB-FD83E44B4480}" type="pres">
      <dgm:prSet presAssocID="{5CE3F9F9-9CBD-40F2-96DD-04CD3229EE1B}" presName="rect1" presStyleLbl="trAlignAcc1" presStyleIdx="2" presStyleCnt="4">
        <dgm:presLayoutVars>
          <dgm:bulletEnabled val="1"/>
        </dgm:presLayoutVars>
      </dgm:prSet>
      <dgm:spPr/>
    </dgm:pt>
    <dgm:pt modelId="{F1C2CBDF-C6D9-4E74-B5AF-343F67734EC9}" type="pres">
      <dgm:prSet presAssocID="{5CE3F9F9-9CBD-40F2-96DD-04CD3229EE1B}" presName="rect2"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Bar chart with solid fill"/>
        </a:ext>
      </dgm:extLst>
    </dgm:pt>
    <dgm:pt modelId="{293683CB-BF87-47B1-B5BA-D2749F5C4ECC}" type="pres">
      <dgm:prSet presAssocID="{E5193988-CE54-4DB9-AE5F-22DEDD4C1BC7}" presName="sibTrans" presStyleCnt="0"/>
      <dgm:spPr/>
    </dgm:pt>
    <dgm:pt modelId="{439E779D-91F1-49AA-B9AC-B6024E34576A}" type="pres">
      <dgm:prSet presAssocID="{F132EA70-BDDF-4D6D-A731-1571A184D88A}" presName="composite" presStyleCnt="0"/>
      <dgm:spPr/>
    </dgm:pt>
    <dgm:pt modelId="{07868068-ACC5-48D1-9E11-D6F25BC61381}" type="pres">
      <dgm:prSet presAssocID="{F132EA70-BDDF-4D6D-A731-1571A184D88A}" presName="rect1" presStyleLbl="trAlignAcc1" presStyleIdx="3" presStyleCnt="4">
        <dgm:presLayoutVars>
          <dgm:bulletEnabled val="1"/>
        </dgm:presLayoutVars>
      </dgm:prSet>
      <dgm:spPr/>
    </dgm:pt>
    <dgm:pt modelId="{B37DE5F1-641A-49E8-A93D-1BB29E81A148}" type="pres">
      <dgm:prSet presAssocID="{F132EA70-BDDF-4D6D-A731-1571A184D88A}" presName="rect2"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25000" r="-25000"/>
          </a:stretch>
        </a:blipFill>
      </dgm:spPr>
      <dgm:extLst>
        <a:ext uri="{E40237B7-FDA0-4F09-8148-C483321AD2D9}">
          <dgm14:cNvPr xmlns:dgm14="http://schemas.microsoft.com/office/drawing/2010/diagram" id="0" name="" descr="Head with gears with solid fill"/>
        </a:ext>
      </dgm:extLst>
    </dgm:pt>
  </dgm:ptLst>
  <dgm:cxnLst>
    <dgm:cxn modelId="{EC3B7700-7257-4D99-AE70-B670C1E1B3F9}" type="presOf" srcId="{5CE3F9F9-9CBD-40F2-96DD-04CD3229EE1B}" destId="{01356625-34B4-4B2B-AEAB-FD83E44B4480}" srcOrd="0" destOrd="0" presId="urn:microsoft.com/office/officeart/2008/layout/PictureStrips"/>
    <dgm:cxn modelId="{31BDD646-72C4-4FF7-B05B-5F1561DDCADC}" srcId="{CA7E8883-8455-4DFD-A431-F59665FE9E4E}" destId="{DCF3EAF4-B7B0-4262-9CB9-3EABA74F5592}" srcOrd="1" destOrd="0" parTransId="{31225311-95AC-4A25-B18D-01A51BB37BF5}" sibTransId="{9C003860-AF17-441C-9E5C-F37CD2FD8013}"/>
    <dgm:cxn modelId="{1008244F-4DE6-4999-8474-52DB224D8428}" srcId="{CA7E8883-8455-4DFD-A431-F59665FE9E4E}" destId="{5CE3F9F9-9CBD-40F2-96DD-04CD3229EE1B}" srcOrd="2" destOrd="0" parTransId="{56477353-08A8-4960-BDFE-4D3F0EBF61A1}" sibTransId="{E5193988-CE54-4DB9-AE5F-22DEDD4C1BC7}"/>
    <dgm:cxn modelId="{B860C873-141A-4DED-8B5C-3437F3BC21F8}" srcId="{CA7E8883-8455-4DFD-A431-F59665FE9E4E}" destId="{F132EA70-BDDF-4D6D-A731-1571A184D88A}" srcOrd="3" destOrd="0" parTransId="{006B22CE-B257-4447-B0D7-D15EB86D3E63}" sibTransId="{8A9895BE-0F38-4EA2-8526-282FB44123A8}"/>
    <dgm:cxn modelId="{3DD21BA1-26BB-42BB-AEED-E6DDCE95525C}" type="presOf" srcId="{CA7E8883-8455-4DFD-A431-F59665FE9E4E}" destId="{E0BAD3E0-2840-4786-AC86-EC8258181DA6}" srcOrd="0" destOrd="0" presId="urn:microsoft.com/office/officeart/2008/layout/PictureStrips"/>
    <dgm:cxn modelId="{E3C44ADE-23C6-40B3-8095-BB628BFC8379}" type="presOf" srcId="{DCF3EAF4-B7B0-4262-9CB9-3EABA74F5592}" destId="{51F2F981-0504-4160-9A82-1A012E66644C}" srcOrd="0" destOrd="0" presId="urn:microsoft.com/office/officeart/2008/layout/PictureStrips"/>
    <dgm:cxn modelId="{0EADB7EA-9859-45D6-BA2D-1E14790E6A17}" type="presOf" srcId="{F132EA70-BDDF-4D6D-A731-1571A184D88A}" destId="{07868068-ACC5-48D1-9E11-D6F25BC61381}" srcOrd="0" destOrd="0" presId="urn:microsoft.com/office/officeart/2008/layout/PictureStrips"/>
    <dgm:cxn modelId="{F0EC47FF-6689-4E79-B5FB-C8B2EED08EB8}" srcId="{CA7E8883-8455-4DFD-A431-F59665FE9E4E}" destId="{3AB2237A-B579-467E-86B3-ED4D0DB7FE95}" srcOrd="0" destOrd="0" parTransId="{151ADEBC-1202-4544-9E6D-412457235F3A}" sibTransId="{78617DF1-A828-4C0A-A349-C3F1155106E8}"/>
    <dgm:cxn modelId="{CA4676FF-418F-41B9-A25E-4A839A249699}" type="presOf" srcId="{3AB2237A-B579-467E-86B3-ED4D0DB7FE95}" destId="{40C0116B-8210-485A-92BB-1F5110F8183B}" srcOrd="0" destOrd="0" presId="urn:microsoft.com/office/officeart/2008/layout/PictureStrips"/>
    <dgm:cxn modelId="{F254FFEC-CD63-4C31-9F03-73F92A1524C5}" type="presParOf" srcId="{E0BAD3E0-2840-4786-AC86-EC8258181DA6}" destId="{15EFD5E1-D653-464B-9B63-F00215A63C12}" srcOrd="0" destOrd="0" presId="urn:microsoft.com/office/officeart/2008/layout/PictureStrips"/>
    <dgm:cxn modelId="{B6A9E621-5604-4816-97C6-8B649922D641}" type="presParOf" srcId="{15EFD5E1-D653-464B-9B63-F00215A63C12}" destId="{40C0116B-8210-485A-92BB-1F5110F8183B}" srcOrd="0" destOrd="0" presId="urn:microsoft.com/office/officeart/2008/layout/PictureStrips"/>
    <dgm:cxn modelId="{6460D9A3-03B8-41FE-A6C1-DC50D1E1F434}" type="presParOf" srcId="{15EFD5E1-D653-464B-9B63-F00215A63C12}" destId="{E74BBCC8-F883-4B1E-8C59-2AFC5EB662F0}" srcOrd="1" destOrd="0" presId="urn:microsoft.com/office/officeart/2008/layout/PictureStrips"/>
    <dgm:cxn modelId="{DCC92B8C-C465-44F4-8637-DCA8072898BE}" type="presParOf" srcId="{E0BAD3E0-2840-4786-AC86-EC8258181DA6}" destId="{F5128428-C3D8-42A9-82BF-77BCB2076EFF}" srcOrd="1" destOrd="0" presId="urn:microsoft.com/office/officeart/2008/layout/PictureStrips"/>
    <dgm:cxn modelId="{A545825D-D2BC-4A7C-BF1D-422F4529AFDA}" type="presParOf" srcId="{E0BAD3E0-2840-4786-AC86-EC8258181DA6}" destId="{D79EF78B-C420-46BF-BB9D-60CF1524DBEE}" srcOrd="2" destOrd="0" presId="urn:microsoft.com/office/officeart/2008/layout/PictureStrips"/>
    <dgm:cxn modelId="{8B33BBDC-3E3E-4796-9A44-5EDBB396B93F}" type="presParOf" srcId="{D79EF78B-C420-46BF-BB9D-60CF1524DBEE}" destId="{51F2F981-0504-4160-9A82-1A012E66644C}" srcOrd="0" destOrd="0" presId="urn:microsoft.com/office/officeart/2008/layout/PictureStrips"/>
    <dgm:cxn modelId="{517CEF8F-0D84-422E-B637-E696628BDC27}" type="presParOf" srcId="{D79EF78B-C420-46BF-BB9D-60CF1524DBEE}" destId="{C63BFE55-289D-49BB-B527-7CB9DB642001}" srcOrd="1" destOrd="0" presId="urn:microsoft.com/office/officeart/2008/layout/PictureStrips"/>
    <dgm:cxn modelId="{E28D5CAF-7018-40D0-9C24-D54558FF90F9}" type="presParOf" srcId="{E0BAD3E0-2840-4786-AC86-EC8258181DA6}" destId="{3C76AF1B-B2C0-4D29-85D9-DE6EBE554E75}" srcOrd="3" destOrd="0" presId="urn:microsoft.com/office/officeart/2008/layout/PictureStrips"/>
    <dgm:cxn modelId="{ABECA8EE-B23B-4A94-AE23-09AD7E5B8B58}" type="presParOf" srcId="{E0BAD3E0-2840-4786-AC86-EC8258181DA6}" destId="{8268EB6D-5DB9-426B-B0C0-C52ACF93BE5C}" srcOrd="4" destOrd="0" presId="urn:microsoft.com/office/officeart/2008/layout/PictureStrips"/>
    <dgm:cxn modelId="{4C1C8A65-1648-4B50-AE55-81A2A61D8CF1}" type="presParOf" srcId="{8268EB6D-5DB9-426B-B0C0-C52ACF93BE5C}" destId="{01356625-34B4-4B2B-AEAB-FD83E44B4480}" srcOrd="0" destOrd="0" presId="urn:microsoft.com/office/officeart/2008/layout/PictureStrips"/>
    <dgm:cxn modelId="{BAE40E79-B0E7-4D7A-BF2E-2B184DE34321}" type="presParOf" srcId="{8268EB6D-5DB9-426B-B0C0-C52ACF93BE5C}" destId="{F1C2CBDF-C6D9-4E74-B5AF-343F67734EC9}" srcOrd="1" destOrd="0" presId="urn:microsoft.com/office/officeart/2008/layout/PictureStrips"/>
    <dgm:cxn modelId="{6B7E837F-1D80-4FB9-AF4B-F26C4CDF9E53}" type="presParOf" srcId="{E0BAD3E0-2840-4786-AC86-EC8258181DA6}" destId="{293683CB-BF87-47B1-B5BA-D2749F5C4ECC}" srcOrd="5" destOrd="0" presId="urn:microsoft.com/office/officeart/2008/layout/PictureStrips"/>
    <dgm:cxn modelId="{5F76C66F-BEC2-4CC7-9A09-6C08FA3BF54D}" type="presParOf" srcId="{E0BAD3E0-2840-4786-AC86-EC8258181DA6}" destId="{439E779D-91F1-49AA-B9AC-B6024E34576A}" srcOrd="6" destOrd="0" presId="urn:microsoft.com/office/officeart/2008/layout/PictureStrips"/>
    <dgm:cxn modelId="{9DC92E33-458D-45B7-B5CF-C413BBCA7B0B}" type="presParOf" srcId="{439E779D-91F1-49AA-B9AC-B6024E34576A}" destId="{07868068-ACC5-48D1-9E11-D6F25BC61381}" srcOrd="0" destOrd="0" presId="urn:microsoft.com/office/officeart/2008/layout/PictureStrips"/>
    <dgm:cxn modelId="{F21273BF-9B3F-4350-AE77-7699F11B043C}" type="presParOf" srcId="{439E779D-91F1-49AA-B9AC-B6024E34576A}" destId="{B37DE5F1-641A-49E8-A93D-1BB29E81A148}"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00417B-7615-4CBA-BFE6-4FEE7A8781CF}" type="doc">
      <dgm:prSet loTypeId="urn:microsoft.com/office/officeart/2005/8/layout/vProcess5" loCatId="process" qsTypeId="urn:microsoft.com/office/officeart/2005/8/quickstyle/simple1" qsCatId="simple" csTypeId="urn:microsoft.com/office/officeart/2005/8/colors/accent0_1" csCatId="mainScheme" phldr="1"/>
      <dgm:spPr/>
      <dgm:t>
        <a:bodyPr/>
        <a:lstStyle/>
        <a:p>
          <a:endParaRPr lang="en-GB"/>
        </a:p>
      </dgm:t>
    </dgm:pt>
    <dgm:pt modelId="{B7996898-F73B-4EC5-A1D6-B73878793DCB}">
      <dgm:prSet custT="1"/>
      <dgm:spPr>
        <a:solidFill>
          <a:srgbClr val="CFD1D4"/>
        </a:solidFill>
      </dgm:spPr>
      <dgm:t>
        <a:bodyPr/>
        <a:lstStyle/>
        <a:p>
          <a:r>
            <a:rPr lang="en-GB" sz="2400" dirty="0"/>
            <a:t>Recruit 15-20 female engineering undergraduates from 3-4 universities.</a:t>
          </a:r>
        </a:p>
      </dgm:t>
    </dgm:pt>
    <dgm:pt modelId="{6101A31A-E3DB-4FF2-B5EF-0A5EA6032C95}" type="parTrans" cxnId="{8880B7B6-990D-40BF-B4C6-31F42ED6642D}">
      <dgm:prSet/>
      <dgm:spPr/>
      <dgm:t>
        <a:bodyPr/>
        <a:lstStyle/>
        <a:p>
          <a:endParaRPr lang="en-GB" sz="2400">
            <a:solidFill>
              <a:srgbClr val="44546A"/>
            </a:solidFill>
          </a:endParaRPr>
        </a:p>
      </dgm:t>
    </dgm:pt>
    <dgm:pt modelId="{143BC960-0AB3-4106-8F2B-0E556E51FE44}" type="sibTrans" cxnId="{8880B7B6-990D-40BF-B4C6-31F42ED6642D}">
      <dgm:prSet custT="1"/>
      <dgm:spPr>
        <a:solidFill>
          <a:srgbClr val="44546A"/>
        </a:solidFill>
      </dgm:spPr>
      <dgm:t>
        <a:bodyPr/>
        <a:lstStyle/>
        <a:p>
          <a:endParaRPr lang="en-GB" sz="3200">
            <a:solidFill>
              <a:srgbClr val="44546A"/>
            </a:solidFill>
          </a:endParaRPr>
        </a:p>
      </dgm:t>
    </dgm:pt>
    <dgm:pt modelId="{8B16BF9A-F7D5-4721-AA61-8596B7F3754A}">
      <dgm:prSet custT="1"/>
      <dgm:spPr>
        <a:solidFill>
          <a:srgbClr val="CFD1D4"/>
        </a:solidFill>
      </dgm:spPr>
      <dgm:t>
        <a:bodyPr/>
        <a:lstStyle/>
        <a:p>
          <a:r>
            <a:rPr lang="en-GB" sz="2200" dirty="0"/>
            <a:t>Participants to keep a diary (format of their choosing) of their information experiences prior to interview.</a:t>
          </a:r>
        </a:p>
      </dgm:t>
    </dgm:pt>
    <dgm:pt modelId="{811149B9-5710-4688-B5AF-DDF3F75F89EA}" type="parTrans" cxnId="{96A40627-A1CF-4A66-8B14-A1585D0E6AED}">
      <dgm:prSet/>
      <dgm:spPr/>
      <dgm:t>
        <a:bodyPr/>
        <a:lstStyle/>
        <a:p>
          <a:endParaRPr lang="en-GB" sz="2400">
            <a:solidFill>
              <a:srgbClr val="44546A"/>
            </a:solidFill>
          </a:endParaRPr>
        </a:p>
      </dgm:t>
    </dgm:pt>
    <dgm:pt modelId="{E314BAFC-1BAB-4AC6-8B66-65531D15D72A}" type="sibTrans" cxnId="{96A40627-A1CF-4A66-8B14-A1585D0E6AED}">
      <dgm:prSet custT="1"/>
      <dgm:spPr>
        <a:solidFill>
          <a:srgbClr val="44546A"/>
        </a:solidFill>
      </dgm:spPr>
      <dgm:t>
        <a:bodyPr/>
        <a:lstStyle/>
        <a:p>
          <a:endParaRPr lang="en-GB" sz="3200">
            <a:solidFill>
              <a:srgbClr val="44546A"/>
            </a:solidFill>
          </a:endParaRPr>
        </a:p>
      </dgm:t>
    </dgm:pt>
    <dgm:pt modelId="{1245C83C-4DD6-4959-A82F-CBB542385F87}">
      <dgm:prSet custT="1"/>
      <dgm:spPr>
        <a:solidFill>
          <a:srgbClr val="CFD1D4"/>
        </a:solidFill>
      </dgm:spPr>
      <dgm:t>
        <a:bodyPr/>
        <a:lstStyle/>
        <a:p>
          <a:r>
            <a:rPr lang="en-GB" sz="2400" dirty="0"/>
            <a:t>In-depth, narrative interviews, either online or face-to-face.</a:t>
          </a:r>
        </a:p>
      </dgm:t>
    </dgm:pt>
    <dgm:pt modelId="{49FB0010-714B-434D-92BA-4FA0E61BB98E}" type="parTrans" cxnId="{4D1E2254-61A2-49BB-9267-86D3A2ECC3FF}">
      <dgm:prSet/>
      <dgm:spPr/>
      <dgm:t>
        <a:bodyPr/>
        <a:lstStyle/>
        <a:p>
          <a:endParaRPr lang="en-GB" sz="2400">
            <a:solidFill>
              <a:srgbClr val="44546A"/>
            </a:solidFill>
          </a:endParaRPr>
        </a:p>
      </dgm:t>
    </dgm:pt>
    <dgm:pt modelId="{591ECC58-BE65-4002-BCDC-DAC00F9E0722}" type="sibTrans" cxnId="{4D1E2254-61A2-49BB-9267-86D3A2ECC3FF}">
      <dgm:prSet custT="1"/>
      <dgm:spPr>
        <a:solidFill>
          <a:srgbClr val="44546A"/>
        </a:solidFill>
      </dgm:spPr>
      <dgm:t>
        <a:bodyPr/>
        <a:lstStyle/>
        <a:p>
          <a:endParaRPr lang="en-GB" sz="3200">
            <a:solidFill>
              <a:srgbClr val="44546A"/>
            </a:solidFill>
          </a:endParaRPr>
        </a:p>
      </dgm:t>
    </dgm:pt>
    <dgm:pt modelId="{B818B9D9-257B-41DF-BF9A-1D7A93128A1B}">
      <dgm:prSet custT="1"/>
      <dgm:spPr>
        <a:solidFill>
          <a:srgbClr val="CFD1D4"/>
        </a:solidFill>
      </dgm:spPr>
      <dgm:t>
        <a:bodyPr/>
        <a:lstStyle/>
        <a:p>
          <a:r>
            <a:rPr lang="en-GB" sz="2400" dirty="0"/>
            <a:t>Phenomenological analysis of diary materials and interview transcripts/notes.</a:t>
          </a:r>
        </a:p>
      </dgm:t>
    </dgm:pt>
    <dgm:pt modelId="{3C1EAFFF-0118-4734-815A-B4A23C6CA81E}" type="parTrans" cxnId="{C5623F18-22EF-48AB-86AB-9254E87857F1}">
      <dgm:prSet/>
      <dgm:spPr/>
      <dgm:t>
        <a:bodyPr/>
        <a:lstStyle/>
        <a:p>
          <a:endParaRPr lang="en-GB" sz="2400">
            <a:solidFill>
              <a:srgbClr val="44546A"/>
            </a:solidFill>
          </a:endParaRPr>
        </a:p>
      </dgm:t>
    </dgm:pt>
    <dgm:pt modelId="{44D4EE10-F543-48E5-8215-6FD670E256E7}" type="sibTrans" cxnId="{C5623F18-22EF-48AB-86AB-9254E87857F1}">
      <dgm:prSet/>
      <dgm:spPr/>
      <dgm:t>
        <a:bodyPr/>
        <a:lstStyle/>
        <a:p>
          <a:endParaRPr lang="en-GB" sz="2400">
            <a:solidFill>
              <a:srgbClr val="44546A"/>
            </a:solidFill>
          </a:endParaRPr>
        </a:p>
      </dgm:t>
    </dgm:pt>
    <dgm:pt modelId="{B24ACABC-F7BC-4958-A9A8-F264FCCDFB08}" type="pres">
      <dgm:prSet presAssocID="{2400417B-7615-4CBA-BFE6-4FEE7A8781CF}" presName="outerComposite" presStyleCnt="0">
        <dgm:presLayoutVars>
          <dgm:chMax val="5"/>
          <dgm:dir/>
          <dgm:resizeHandles val="exact"/>
        </dgm:presLayoutVars>
      </dgm:prSet>
      <dgm:spPr/>
    </dgm:pt>
    <dgm:pt modelId="{AD0A4AE8-4780-432C-9377-A87F5F28E19D}" type="pres">
      <dgm:prSet presAssocID="{2400417B-7615-4CBA-BFE6-4FEE7A8781CF}" presName="dummyMaxCanvas" presStyleCnt="0">
        <dgm:presLayoutVars/>
      </dgm:prSet>
      <dgm:spPr/>
    </dgm:pt>
    <dgm:pt modelId="{9323390D-E1A8-4585-8E7E-9219B5E0492A}" type="pres">
      <dgm:prSet presAssocID="{2400417B-7615-4CBA-BFE6-4FEE7A8781CF}" presName="FourNodes_1" presStyleLbl="node1" presStyleIdx="0" presStyleCnt="4">
        <dgm:presLayoutVars>
          <dgm:bulletEnabled val="1"/>
        </dgm:presLayoutVars>
      </dgm:prSet>
      <dgm:spPr/>
    </dgm:pt>
    <dgm:pt modelId="{63F5A60D-5EE6-4BF3-AF3F-5EB505154CC1}" type="pres">
      <dgm:prSet presAssocID="{2400417B-7615-4CBA-BFE6-4FEE7A8781CF}" presName="FourNodes_2" presStyleLbl="node1" presStyleIdx="1" presStyleCnt="4">
        <dgm:presLayoutVars>
          <dgm:bulletEnabled val="1"/>
        </dgm:presLayoutVars>
      </dgm:prSet>
      <dgm:spPr/>
    </dgm:pt>
    <dgm:pt modelId="{58019994-AA64-4799-A983-D011F4DC9218}" type="pres">
      <dgm:prSet presAssocID="{2400417B-7615-4CBA-BFE6-4FEE7A8781CF}" presName="FourNodes_3" presStyleLbl="node1" presStyleIdx="2" presStyleCnt="4">
        <dgm:presLayoutVars>
          <dgm:bulletEnabled val="1"/>
        </dgm:presLayoutVars>
      </dgm:prSet>
      <dgm:spPr/>
    </dgm:pt>
    <dgm:pt modelId="{D6DC63F4-A432-4ECB-916B-ED79046FF9C3}" type="pres">
      <dgm:prSet presAssocID="{2400417B-7615-4CBA-BFE6-4FEE7A8781CF}" presName="FourNodes_4" presStyleLbl="node1" presStyleIdx="3" presStyleCnt="4">
        <dgm:presLayoutVars>
          <dgm:bulletEnabled val="1"/>
        </dgm:presLayoutVars>
      </dgm:prSet>
      <dgm:spPr/>
    </dgm:pt>
    <dgm:pt modelId="{22E9D1B4-7F2B-427D-89A8-CD0293312EE8}" type="pres">
      <dgm:prSet presAssocID="{2400417B-7615-4CBA-BFE6-4FEE7A8781CF}" presName="FourConn_1-2" presStyleLbl="fgAccFollowNode1" presStyleIdx="0" presStyleCnt="3">
        <dgm:presLayoutVars>
          <dgm:bulletEnabled val="1"/>
        </dgm:presLayoutVars>
      </dgm:prSet>
      <dgm:spPr/>
    </dgm:pt>
    <dgm:pt modelId="{7FF40FC0-B38C-4179-B8F0-0BBF559FDD57}" type="pres">
      <dgm:prSet presAssocID="{2400417B-7615-4CBA-BFE6-4FEE7A8781CF}" presName="FourConn_2-3" presStyleLbl="fgAccFollowNode1" presStyleIdx="1" presStyleCnt="3">
        <dgm:presLayoutVars>
          <dgm:bulletEnabled val="1"/>
        </dgm:presLayoutVars>
      </dgm:prSet>
      <dgm:spPr/>
    </dgm:pt>
    <dgm:pt modelId="{34193967-25EB-44F1-B2F5-7A7B8ED273E3}" type="pres">
      <dgm:prSet presAssocID="{2400417B-7615-4CBA-BFE6-4FEE7A8781CF}" presName="FourConn_3-4" presStyleLbl="fgAccFollowNode1" presStyleIdx="2" presStyleCnt="3">
        <dgm:presLayoutVars>
          <dgm:bulletEnabled val="1"/>
        </dgm:presLayoutVars>
      </dgm:prSet>
      <dgm:spPr/>
    </dgm:pt>
    <dgm:pt modelId="{EA418EBB-8EA8-4FCC-8F06-0A9988334D02}" type="pres">
      <dgm:prSet presAssocID="{2400417B-7615-4CBA-BFE6-4FEE7A8781CF}" presName="FourNodes_1_text" presStyleLbl="node1" presStyleIdx="3" presStyleCnt="4">
        <dgm:presLayoutVars>
          <dgm:bulletEnabled val="1"/>
        </dgm:presLayoutVars>
      </dgm:prSet>
      <dgm:spPr/>
    </dgm:pt>
    <dgm:pt modelId="{D0545D0B-A494-4820-923F-81E8284DE627}" type="pres">
      <dgm:prSet presAssocID="{2400417B-7615-4CBA-BFE6-4FEE7A8781CF}" presName="FourNodes_2_text" presStyleLbl="node1" presStyleIdx="3" presStyleCnt="4">
        <dgm:presLayoutVars>
          <dgm:bulletEnabled val="1"/>
        </dgm:presLayoutVars>
      </dgm:prSet>
      <dgm:spPr/>
    </dgm:pt>
    <dgm:pt modelId="{BE80AD54-E989-437E-82B6-2C687866AAFB}" type="pres">
      <dgm:prSet presAssocID="{2400417B-7615-4CBA-BFE6-4FEE7A8781CF}" presName="FourNodes_3_text" presStyleLbl="node1" presStyleIdx="3" presStyleCnt="4">
        <dgm:presLayoutVars>
          <dgm:bulletEnabled val="1"/>
        </dgm:presLayoutVars>
      </dgm:prSet>
      <dgm:spPr/>
    </dgm:pt>
    <dgm:pt modelId="{A4BC6429-F469-424E-BD70-C57806C4CFEC}" type="pres">
      <dgm:prSet presAssocID="{2400417B-7615-4CBA-BFE6-4FEE7A8781CF}" presName="FourNodes_4_text" presStyleLbl="node1" presStyleIdx="3" presStyleCnt="4">
        <dgm:presLayoutVars>
          <dgm:bulletEnabled val="1"/>
        </dgm:presLayoutVars>
      </dgm:prSet>
      <dgm:spPr/>
    </dgm:pt>
  </dgm:ptLst>
  <dgm:cxnLst>
    <dgm:cxn modelId="{9695C20F-478B-41B9-9D2C-84D3BA81494E}" type="presOf" srcId="{B7996898-F73B-4EC5-A1D6-B73878793DCB}" destId="{9323390D-E1A8-4585-8E7E-9219B5E0492A}" srcOrd="0" destOrd="0" presId="urn:microsoft.com/office/officeart/2005/8/layout/vProcess5"/>
    <dgm:cxn modelId="{C5623F18-22EF-48AB-86AB-9254E87857F1}" srcId="{2400417B-7615-4CBA-BFE6-4FEE7A8781CF}" destId="{B818B9D9-257B-41DF-BF9A-1D7A93128A1B}" srcOrd="3" destOrd="0" parTransId="{3C1EAFFF-0118-4734-815A-B4A23C6CA81E}" sibTransId="{44D4EE10-F543-48E5-8215-6FD670E256E7}"/>
    <dgm:cxn modelId="{C601B11D-0A67-4CD4-B8E4-E3E506A0D7DA}" type="presOf" srcId="{143BC960-0AB3-4106-8F2B-0E556E51FE44}" destId="{22E9D1B4-7F2B-427D-89A8-CD0293312EE8}" srcOrd="0" destOrd="0" presId="urn:microsoft.com/office/officeart/2005/8/layout/vProcess5"/>
    <dgm:cxn modelId="{96A40627-A1CF-4A66-8B14-A1585D0E6AED}" srcId="{2400417B-7615-4CBA-BFE6-4FEE7A8781CF}" destId="{8B16BF9A-F7D5-4721-AA61-8596B7F3754A}" srcOrd="1" destOrd="0" parTransId="{811149B9-5710-4688-B5AF-DDF3F75F89EA}" sibTransId="{E314BAFC-1BAB-4AC6-8B66-65531D15D72A}"/>
    <dgm:cxn modelId="{0E27522A-2038-4B3A-BF63-37C2DFC8F92F}" type="presOf" srcId="{2400417B-7615-4CBA-BFE6-4FEE7A8781CF}" destId="{B24ACABC-F7BC-4958-A9A8-F264FCCDFB08}" srcOrd="0" destOrd="0" presId="urn:microsoft.com/office/officeart/2005/8/layout/vProcess5"/>
    <dgm:cxn modelId="{D5FD3A36-E256-4B3E-B9A6-EED4F22FEBA0}" type="presOf" srcId="{8B16BF9A-F7D5-4721-AA61-8596B7F3754A}" destId="{D0545D0B-A494-4820-923F-81E8284DE627}" srcOrd="1" destOrd="0" presId="urn:microsoft.com/office/officeart/2005/8/layout/vProcess5"/>
    <dgm:cxn modelId="{DB13443A-5960-499A-BCFB-CE997FD86465}" type="presOf" srcId="{8B16BF9A-F7D5-4721-AA61-8596B7F3754A}" destId="{63F5A60D-5EE6-4BF3-AF3F-5EB505154CC1}" srcOrd="0" destOrd="0" presId="urn:microsoft.com/office/officeart/2005/8/layout/vProcess5"/>
    <dgm:cxn modelId="{CC3F973C-6E95-4284-ADD9-3FF0B9E54993}" type="presOf" srcId="{B818B9D9-257B-41DF-BF9A-1D7A93128A1B}" destId="{D6DC63F4-A432-4ECB-916B-ED79046FF9C3}" srcOrd="0" destOrd="0" presId="urn:microsoft.com/office/officeart/2005/8/layout/vProcess5"/>
    <dgm:cxn modelId="{7429D65C-CE3D-4060-B03B-52FC51FA4391}" type="presOf" srcId="{1245C83C-4DD6-4959-A82F-CBB542385F87}" destId="{58019994-AA64-4799-A983-D011F4DC9218}" srcOrd="0" destOrd="0" presId="urn:microsoft.com/office/officeart/2005/8/layout/vProcess5"/>
    <dgm:cxn modelId="{5D11E465-2EBF-4C42-9D14-B0619A00A363}" type="presOf" srcId="{1245C83C-4DD6-4959-A82F-CBB542385F87}" destId="{BE80AD54-E989-437E-82B6-2C687866AAFB}" srcOrd="1" destOrd="0" presId="urn:microsoft.com/office/officeart/2005/8/layout/vProcess5"/>
    <dgm:cxn modelId="{4D1E2254-61A2-49BB-9267-86D3A2ECC3FF}" srcId="{2400417B-7615-4CBA-BFE6-4FEE7A8781CF}" destId="{1245C83C-4DD6-4959-A82F-CBB542385F87}" srcOrd="2" destOrd="0" parTransId="{49FB0010-714B-434D-92BA-4FA0E61BB98E}" sibTransId="{591ECC58-BE65-4002-BCDC-DAC00F9E0722}"/>
    <dgm:cxn modelId="{87573F55-28B4-4F6A-ADF8-1E275573A774}" type="presOf" srcId="{E314BAFC-1BAB-4AC6-8B66-65531D15D72A}" destId="{7FF40FC0-B38C-4179-B8F0-0BBF559FDD57}" srcOrd="0" destOrd="0" presId="urn:microsoft.com/office/officeart/2005/8/layout/vProcess5"/>
    <dgm:cxn modelId="{8880B7B6-990D-40BF-B4C6-31F42ED6642D}" srcId="{2400417B-7615-4CBA-BFE6-4FEE7A8781CF}" destId="{B7996898-F73B-4EC5-A1D6-B73878793DCB}" srcOrd="0" destOrd="0" parTransId="{6101A31A-E3DB-4FF2-B5EF-0A5EA6032C95}" sibTransId="{143BC960-0AB3-4106-8F2B-0E556E51FE44}"/>
    <dgm:cxn modelId="{85ABEFCA-DA15-4529-ADA2-66BB77E4433D}" type="presOf" srcId="{B7996898-F73B-4EC5-A1D6-B73878793DCB}" destId="{EA418EBB-8EA8-4FCC-8F06-0A9988334D02}" srcOrd="1" destOrd="0" presId="urn:microsoft.com/office/officeart/2005/8/layout/vProcess5"/>
    <dgm:cxn modelId="{566FCBE9-7D8D-409D-9BDF-60AC7B493A9D}" type="presOf" srcId="{B818B9D9-257B-41DF-BF9A-1D7A93128A1B}" destId="{A4BC6429-F469-424E-BD70-C57806C4CFEC}" srcOrd="1" destOrd="0" presId="urn:microsoft.com/office/officeart/2005/8/layout/vProcess5"/>
    <dgm:cxn modelId="{218CB0F3-E407-4B30-BC7F-862A450E3E13}" type="presOf" srcId="{591ECC58-BE65-4002-BCDC-DAC00F9E0722}" destId="{34193967-25EB-44F1-B2F5-7A7B8ED273E3}" srcOrd="0" destOrd="0" presId="urn:microsoft.com/office/officeart/2005/8/layout/vProcess5"/>
    <dgm:cxn modelId="{AD5E476F-A460-4A35-8233-4C9FD412AEAA}" type="presParOf" srcId="{B24ACABC-F7BC-4958-A9A8-F264FCCDFB08}" destId="{AD0A4AE8-4780-432C-9377-A87F5F28E19D}" srcOrd="0" destOrd="0" presId="urn:microsoft.com/office/officeart/2005/8/layout/vProcess5"/>
    <dgm:cxn modelId="{C5ACBE55-CBD8-4170-9850-760BBDDD2ACB}" type="presParOf" srcId="{B24ACABC-F7BC-4958-A9A8-F264FCCDFB08}" destId="{9323390D-E1A8-4585-8E7E-9219B5E0492A}" srcOrd="1" destOrd="0" presId="urn:microsoft.com/office/officeart/2005/8/layout/vProcess5"/>
    <dgm:cxn modelId="{10185B18-2D4E-4D65-BA3F-0F1E050AF2D8}" type="presParOf" srcId="{B24ACABC-F7BC-4958-A9A8-F264FCCDFB08}" destId="{63F5A60D-5EE6-4BF3-AF3F-5EB505154CC1}" srcOrd="2" destOrd="0" presId="urn:microsoft.com/office/officeart/2005/8/layout/vProcess5"/>
    <dgm:cxn modelId="{AD7C0B1F-B8C0-43AA-A7B5-3C659092BCA0}" type="presParOf" srcId="{B24ACABC-F7BC-4958-A9A8-F264FCCDFB08}" destId="{58019994-AA64-4799-A983-D011F4DC9218}" srcOrd="3" destOrd="0" presId="urn:microsoft.com/office/officeart/2005/8/layout/vProcess5"/>
    <dgm:cxn modelId="{E0CD78D5-8603-407F-976F-34129D94526F}" type="presParOf" srcId="{B24ACABC-F7BC-4958-A9A8-F264FCCDFB08}" destId="{D6DC63F4-A432-4ECB-916B-ED79046FF9C3}" srcOrd="4" destOrd="0" presId="urn:microsoft.com/office/officeart/2005/8/layout/vProcess5"/>
    <dgm:cxn modelId="{B1CEC339-3987-498F-852F-4864BFEC2B40}" type="presParOf" srcId="{B24ACABC-F7BC-4958-A9A8-F264FCCDFB08}" destId="{22E9D1B4-7F2B-427D-89A8-CD0293312EE8}" srcOrd="5" destOrd="0" presId="urn:microsoft.com/office/officeart/2005/8/layout/vProcess5"/>
    <dgm:cxn modelId="{DC3EDA81-F13F-41C0-824A-FF8DC7CF5EAD}" type="presParOf" srcId="{B24ACABC-F7BC-4958-A9A8-F264FCCDFB08}" destId="{7FF40FC0-B38C-4179-B8F0-0BBF559FDD57}" srcOrd="6" destOrd="0" presId="urn:microsoft.com/office/officeart/2005/8/layout/vProcess5"/>
    <dgm:cxn modelId="{76C4D110-2408-423F-AE00-8BD3942FA9AC}" type="presParOf" srcId="{B24ACABC-F7BC-4958-A9A8-F264FCCDFB08}" destId="{34193967-25EB-44F1-B2F5-7A7B8ED273E3}" srcOrd="7" destOrd="0" presId="urn:microsoft.com/office/officeart/2005/8/layout/vProcess5"/>
    <dgm:cxn modelId="{BF3E5C3E-89A8-4431-9B4B-D2CE862CBBE1}" type="presParOf" srcId="{B24ACABC-F7BC-4958-A9A8-F264FCCDFB08}" destId="{EA418EBB-8EA8-4FCC-8F06-0A9988334D02}" srcOrd="8" destOrd="0" presId="urn:microsoft.com/office/officeart/2005/8/layout/vProcess5"/>
    <dgm:cxn modelId="{4C59B07F-25B5-4DF7-ADDD-17F4D8CEFD77}" type="presParOf" srcId="{B24ACABC-F7BC-4958-A9A8-F264FCCDFB08}" destId="{D0545D0B-A494-4820-923F-81E8284DE627}" srcOrd="9" destOrd="0" presId="urn:microsoft.com/office/officeart/2005/8/layout/vProcess5"/>
    <dgm:cxn modelId="{A6D011C1-CAE0-46F0-91A6-672C098C00EF}" type="presParOf" srcId="{B24ACABC-F7BC-4958-A9A8-F264FCCDFB08}" destId="{BE80AD54-E989-437E-82B6-2C687866AAFB}" srcOrd="10" destOrd="0" presId="urn:microsoft.com/office/officeart/2005/8/layout/vProcess5"/>
    <dgm:cxn modelId="{8410BDD7-9329-400B-80B6-14AC3D2476C4}" type="presParOf" srcId="{B24ACABC-F7BC-4958-A9A8-F264FCCDFB08}" destId="{A4BC6429-F469-424E-BD70-C57806C4CFE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336657-96BC-42B0-AA77-79E064D9A0A8}" type="doc">
      <dgm:prSet loTypeId="urn:microsoft.com/office/officeart/2008/layout/BendingPictureCaptionList" loCatId="picture" qsTypeId="urn:microsoft.com/office/officeart/2005/8/quickstyle/simple1" qsCatId="simple" csTypeId="urn:microsoft.com/office/officeart/2005/8/colors/accent0_3" csCatId="mainScheme" phldr="1"/>
      <dgm:spPr/>
      <dgm:t>
        <a:bodyPr/>
        <a:lstStyle/>
        <a:p>
          <a:endParaRPr lang="en-GB"/>
        </a:p>
      </dgm:t>
    </dgm:pt>
    <dgm:pt modelId="{60D464EA-2A1C-437E-AE51-81DFEED660E8}">
      <dgm:prSet/>
      <dgm:spPr/>
      <dgm:t>
        <a:bodyPr/>
        <a:lstStyle/>
        <a:p>
          <a:r>
            <a:rPr lang="en-GB"/>
            <a:t>Participants</a:t>
          </a:r>
        </a:p>
      </dgm:t>
    </dgm:pt>
    <dgm:pt modelId="{74D4A04D-9481-4EEA-A161-77E36EC0B163}" type="parTrans" cxnId="{41A75E49-8C72-45E8-9B0A-36322D3621B8}">
      <dgm:prSet/>
      <dgm:spPr/>
      <dgm:t>
        <a:bodyPr/>
        <a:lstStyle/>
        <a:p>
          <a:endParaRPr lang="en-GB"/>
        </a:p>
      </dgm:t>
    </dgm:pt>
    <dgm:pt modelId="{C792003C-4FC6-40F8-85E1-96EC983EE610}" type="sibTrans" cxnId="{41A75E49-8C72-45E8-9B0A-36322D3621B8}">
      <dgm:prSet/>
      <dgm:spPr/>
      <dgm:t>
        <a:bodyPr/>
        <a:lstStyle/>
        <a:p>
          <a:endParaRPr lang="en-GB"/>
        </a:p>
      </dgm:t>
    </dgm:pt>
    <dgm:pt modelId="{F0F987EB-DCBE-4649-B6B9-8D6723DB2C6D}">
      <dgm:prSet/>
      <dgm:spPr/>
      <dgm:t>
        <a:bodyPr/>
        <a:lstStyle/>
        <a:p>
          <a:r>
            <a:rPr lang="en-GB"/>
            <a:t>Institutions</a:t>
          </a:r>
        </a:p>
      </dgm:t>
    </dgm:pt>
    <dgm:pt modelId="{A11F47A6-D63A-45ED-AAC7-CB8882272141}" type="parTrans" cxnId="{E1602595-ED6A-47E6-8144-8D209EB76D9C}">
      <dgm:prSet/>
      <dgm:spPr/>
      <dgm:t>
        <a:bodyPr/>
        <a:lstStyle/>
        <a:p>
          <a:endParaRPr lang="en-GB"/>
        </a:p>
      </dgm:t>
    </dgm:pt>
    <dgm:pt modelId="{8535F3FB-4152-4AFE-A737-6994BC638A5B}" type="sibTrans" cxnId="{E1602595-ED6A-47E6-8144-8D209EB76D9C}">
      <dgm:prSet/>
      <dgm:spPr/>
      <dgm:t>
        <a:bodyPr/>
        <a:lstStyle/>
        <a:p>
          <a:endParaRPr lang="en-GB"/>
        </a:p>
      </dgm:t>
    </dgm:pt>
    <dgm:pt modelId="{8BFA0777-3F8D-4312-AE91-53D9ECCB08BF}">
      <dgm:prSet/>
      <dgm:spPr/>
      <dgm:t>
        <a:bodyPr/>
        <a:lstStyle/>
        <a:p>
          <a:r>
            <a:rPr lang="en-GB"/>
            <a:t>LIS evidence base</a:t>
          </a:r>
        </a:p>
      </dgm:t>
    </dgm:pt>
    <dgm:pt modelId="{E4EADCBA-B60A-4C5C-9CE7-C9D86F60A6DD}" type="parTrans" cxnId="{BB5FEC92-0B54-42C0-8898-967DC81117EA}">
      <dgm:prSet/>
      <dgm:spPr/>
      <dgm:t>
        <a:bodyPr/>
        <a:lstStyle/>
        <a:p>
          <a:endParaRPr lang="en-GB"/>
        </a:p>
      </dgm:t>
    </dgm:pt>
    <dgm:pt modelId="{6B54A5C4-689A-42AB-8736-668D928A0EB3}" type="sibTrans" cxnId="{BB5FEC92-0B54-42C0-8898-967DC81117EA}">
      <dgm:prSet/>
      <dgm:spPr/>
      <dgm:t>
        <a:bodyPr/>
        <a:lstStyle/>
        <a:p>
          <a:endParaRPr lang="en-GB"/>
        </a:p>
      </dgm:t>
    </dgm:pt>
    <dgm:pt modelId="{D6D46DC4-EA33-4D6F-9C2B-9C16B0BE5D98}">
      <dgm:prSet/>
      <dgm:spPr/>
      <dgm:t>
        <a:bodyPr/>
        <a:lstStyle/>
        <a:p>
          <a:r>
            <a:rPr lang="en-GB"/>
            <a:t>Me</a:t>
          </a:r>
        </a:p>
      </dgm:t>
    </dgm:pt>
    <dgm:pt modelId="{C39B1AD9-F421-4DF7-A5AA-5F55C72187D8}" type="parTrans" cxnId="{83C6CBDC-ED34-40B8-BB8D-386433F92E8D}">
      <dgm:prSet/>
      <dgm:spPr/>
      <dgm:t>
        <a:bodyPr/>
        <a:lstStyle/>
        <a:p>
          <a:endParaRPr lang="en-GB"/>
        </a:p>
      </dgm:t>
    </dgm:pt>
    <dgm:pt modelId="{9F8E9BBD-091C-403E-BBC7-7DD1F3A95C78}" type="sibTrans" cxnId="{83C6CBDC-ED34-40B8-BB8D-386433F92E8D}">
      <dgm:prSet/>
      <dgm:spPr/>
      <dgm:t>
        <a:bodyPr/>
        <a:lstStyle/>
        <a:p>
          <a:endParaRPr lang="en-GB"/>
        </a:p>
      </dgm:t>
    </dgm:pt>
    <dgm:pt modelId="{66E84932-9ED3-4109-ADBD-236466CF8691}" type="pres">
      <dgm:prSet presAssocID="{77336657-96BC-42B0-AA77-79E064D9A0A8}" presName="Name0" presStyleCnt="0">
        <dgm:presLayoutVars>
          <dgm:dir/>
          <dgm:resizeHandles val="exact"/>
        </dgm:presLayoutVars>
      </dgm:prSet>
      <dgm:spPr/>
    </dgm:pt>
    <dgm:pt modelId="{8CF3DD59-65A7-4965-93A2-CFB7B4AE09F4}" type="pres">
      <dgm:prSet presAssocID="{60D464EA-2A1C-437E-AE51-81DFEED660E8}" presName="composite" presStyleCnt="0"/>
      <dgm:spPr/>
    </dgm:pt>
    <dgm:pt modelId="{D7B37CC9-1088-4577-BA0B-E5A5B36D479D}" type="pres">
      <dgm:prSet presAssocID="{60D464EA-2A1C-437E-AE51-81DFEED660E8}" presName="rect1" presStyleLbl="b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3000" b="-13000"/>
          </a:stretch>
        </a:blipFill>
      </dgm:spPr>
      <dgm:extLst>
        <a:ext uri="{E40237B7-FDA0-4F09-8148-C483321AD2D9}">
          <dgm14:cNvPr xmlns:dgm14="http://schemas.microsoft.com/office/drawing/2010/diagram" id="0" name="" descr="Group of women with solid fill"/>
        </a:ext>
      </dgm:extLst>
    </dgm:pt>
    <dgm:pt modelId="{7C6DC221-9623-4756-8014-8C15C31B29AE}" type="pres">
      <dgm:prSet presAssocID="{60D464EA-2A1C-437E-AE51-81DFEED660E8}" presName="wedgeRectCallout1" presStyleLbl="node1" presStyleIdx="0" presStyleCnt="4">
        <dgm:presLayoutVars>
          <dgm:bulletEnabled val="1"/>
        </dgm:presLayoutVars>
      </dgm:prSet>
      <dgm:spPr/>
    </dgm:pt>
    <dgm:pt modelId="{E9FB7FB6-7639-4B1F-9C95-DD42DA87DE02}" type="pres">
      <dgm:prSet presAssocID="{C792003C-4FC6-40F8-85E1-96EC983EE610}" presName="sibTrans" presStyleCnt="0"/>
      <dgm:spPr/>
    </dgm:pt>
    <dgm:pt modelId="{8D3747CA-C4E0-43FC-B6E6-BB1FD371AA51}" type="pres">
      <dgm:prSet presAssocID="{F0F987EB-DCBE-4649-B6B9-8D6723DB2C6D}" presName="composite" presStyleCnt="0"/>
      <dgm:spPr/>
    </dgm:pt>
    <dgm:pt modelId="{E2ECEB55-AA06-41AA-A3E5-72EF1AD16D8F}" type="pres">
      <dgm:prSet presAssocID="{F0F987EB-DCBE-4649-B6B9-8D6723DB2C6D}" presName="rect1" presStyleLbl="b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3000" b="-13000"/>
          </a:stretch>
        </a:blipFill>
      </dgm:spPr>
      <dgm:extLst>
        <a:ext uri="{E40237B7-FDA0-4F09-8148-C483321AD2D9}">
          <dgm14:cNvPr xmlns:dgm14="http://schemas.microsoft.com/office/drawing/2010/diagram" id="0" name="" descr="Schoolhouse with solid fill"/>
        </a:ext>
      </dgm:extLst>
    </dgm:pt>
    <dgm:pt modelId="{64F36077-16BB-4E94-A0C1-CD9D0093C944}" type="pres">
      <dgm:prSet presAssocID="{F0F987EB-DCBE-4649-B6B9-8D6723DB2C6D}" presName="wedgeRectCallout1" presStyleLbl="node1" presStyleIdx="1" presStyleCnt="4">
        <dgm:presLayoutVars>
          <dgm:bulletEnabled val="1"/>
        </dgm:presLayoutVars>
      </dgm:prSet>
      <dgm:spPr/>
    </dgm:pt>
    <dgm:pt modelId="{25DE5C3F-54F4-47FE-8083-89DB14B02957}" type="pres">
      <dgm:prSet presAssocID="{8535F3FB-4152-4AFE-A737-6994BC638A5B}" presName="sibTrans" presStyleCnt="0"/>
      <dgm:spPr/>
    </dgm:pt>
    <dgm:pt modelId="{263B4F83-331B-42C1-94B4-861F1C94E744}" type="pres">
      <dgm:prSet presAssocID="{8BFA0777-3F8D-4312-AE91-53D9ECCB08BF}" presName="composite" presStyleCnt="0"/>
      <dgm:spPr/>
    </dgm:pt>
    <dgm:pt modelId="{D282F56A-6F52-441F-9264-A496FB433A92}" type="pres">
      <dgm:prSet presAssocID="{8BFA0777-3F8D-4312-AE91-53D9ECCB08BF}" presName="rect1" presStyleLbl="b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3000" b="-13000"/>
          </a:stretch>
        </a:blipFill>
      </dgm:spPr>
      <dgm:extLst>
        <a:ext uri="{E40237B7-FDA0-4F09-8148-C483321AD2D9}">
          <dgm14:cNvPr xmlns:dgm14="http://schemas.microsoft.com/office/drawing/2010/diagram" id="0" name="" descr="Scroll with solid fill"/>
        </a:ext>
      </dgm:extLst>
    </dgm:pt>
    <dgm:pt modelId="{E0314444-0436-434D-B533-09DEBB861BD3}" type="pres">
      <dgm:prSet presAssocID="{8BFA0777-3F8D-4312-AE91-53D9ECCB08BF}" presName="wedgeRectCallout1" presStyleLbl="node1" presStyleIdx="2" presStyleCnt="4">
        <dgm:presLayoutVars>
          <dgm:bulletEnabled val="1"/>
        </dgm:presLayoutVars>
      </dgm:prSet>
      <dgm:spPr/>
    </dgm:pt>
    <dgm:pt modelId="{C0E5797A-EFC9-4D35-AC6C-CBAB3DC5DE14}" type="pres">
      <dgm:prSet presAssocID="{6B54A5C4-689A-42AB-8736-668D928A0EB3}" presName="sibTrans" presStyleCnt="0"/>
      <dgm:spPr/>
    </dgm:pt>
    <dgm:pt modelId="{F50D244D-54A5-4BF0-A891-F6D9FFB2F08E}" type="pres">
      <dgm:prSet presAssocID="{D6D46DC4-EA33-4D6F-9C2B-9C16B0BE5D98}" presName="composite" presStyleCnt="0"/>
      <dgm:spPr/>
    </dgm:pt>
    <dgm:pt modelId="{03B57F6A-84F1-4777-B708-89E45CEAE978}" type="pres">
      <dgm:prSet presAssocID="{D6D46DC4-EA33-4D6F-9C2B-9C16B0BE5D98}" presName="rect1" presStyleLbl="b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3000" b="-13000"/>
          </a:stretch>
        </a:blipFill>
      </dgm:spPr>
      <dgm:extLst>
        <a:ext uri="{E40237B7-FDA0-4F09-8148-C483321AD2D9}">
          <dgm14:cNvPr xmlns:dgm14="http://schemas.microsoft.com/office/drawing/2010/diagram" id="0" name="" descr="Graduation cap with solid fill"/>
        </a:ext>
      </dgm:extLst>
    </dgm:pt>
    <dgm:pt modelId="{C4D1D5A2-0DF8-477B-827E-6EDAE9EC36F5}" type="pres">
      <dgm:prSet presAssocID="{D6D46DC4-EA33-4D6F-9C2B-9C16B0BE5D98}" presName="wedgeRectCallout1" presStyleLbl="node1" presStyleIdx="3" presStyleCnt="4">
        <dgm:presLayoutVars>
          <dgm:bulletEnabled val="1"/>
        </dgm:presLayoutVars>
      </dgm:prSet>
      <dgm:spPr/>
    </dgm:pt>
  </dgm:ptLst>
  <dgm:cxnLst>
    <dgm:cxn modelId="{92091232-2C10-48C5-84D6-F16542AA4B06}" type="presOf" srcId="{60D464EA-2A1C-437E-AE51-81DFEED660E8}" destId="{7C6DC221-9623-4756-8014-8C15C31B29AE}" srcOrd="0" destOrd="0" presId="urn:microsoft.com/office/officeart/2008/layout/BendingPictureCaptionList"/>
    <dgm:cxn modelId="{04C74D3C-CFB8-46F7-A3B9-F3EF81750451}" type="presOf" srcId="{77336657-96BC-42B0-AA77-79E064D9A0A8}" destId="{66E84932-9ED3-4109-ADBD-236466CF8691}" srcOrd="0" destOrd="0" presId="urn:microsoft.com/office/officeart/2008/layout/BendingPictureCaptionList"/>
    <dgm:cxn modelId="{41A75E49-8C72-45E8-9B0A-36322D3621B8}" srcId="{77336657-96BC-42B0-AA77-79E064D9A0A8}" destId="{60D464EA-2A1C-437E-AE51-81DFEED660E8}" srcOrd="0" destOrd="0" parTransId="{74D4A04D-9481-4EEA-A161-77E36EC0B163}" sibTransId="{C792003C-4FC6-40F8-85E1-96EC983EE610}"/>
    <dgm:cxn modelId="{45053F88-493E-4EC0-A3D0-E697CBB0C0C7}" type="presOf" srcId="{F0F987EB-DCBE-4649-B6B9-8D6723DB2C6D}" destId="{64F36077-16BB-4E94-A0C1-CD9D0093C944}" srcOrd="0" destOrd="0" presId="urn:microsoft.com/office/officeart/2008/layout/BendingPictureCaptionList"/>
    <dgm:cxn modelId="{BB5FEC92-0B54-42C0-8898-967DC81117EA}" srcId="{77336657-96BC-42B0-AA77-79E064D9A0A8}" destId="{8BFA0777-3F8D-4312-AE91-53D9ECCB08BF}" srcOrd="2" destOrd="0" parTransId="{E4EADCBA-B60A-4C5C-9CE7-C9D86F60A6DD}" sibTransId="{6B54A5C4-689A-42AB-8736-668D928A0EB3}"/>
    <dgm:cxn modelId="{E1602595-ED6A-47E6-8144-8D209EB76D9C}" srcId="{77336657-96BC-42B0-AA77-79E064D9A0A8}" destId="{F0F987EB-DCBE-4649-B6B9-8D6723DB2C6D}" srcOrd="1" destOrd="0" parTransId="{A11F47A6-D63A-45ED-AAC7-CB8882272141}" sibTransId="{8535F3FB-4152-4AFE-A737-6994BC638A5B}"/>
    <dgm:cxn modelId="{106F80B2-AC4C-43DF-8E5C-7BF98072744C}" type="presOf" srcId="{8BFA0777-3F8D-4312-AE91-53D9ECCB08BF}" destId="{E0314444-0436-434D-B533-09DEBB861BD3}" srcOrd="0" destOrd="0" presId="urn:microsoft.com/office/officeart/2008/layout/BendingPictureCaptionList"/>
    <dgm:cxn modelId="{7F4077B7-711F-4033-B66B-CC1D88298F24}" type="presOf" srcId="{D6D46DC4-EA33-4D6F-9C2B-9C16B0BE5D98}" destId="{C4D1D5A2-0DF8-477B-827E-6EDAE9EC36F5}" srcOrd="0" destOrd="0" presId="urn:microsoft.com/office/officeart/2008/layout/BendingPictureCaptionList"/>
    <dgm:cxn modelId="{83C6CBDC-ED34-40B8-BB8D-386433F92E8D}" srcId="{77336657-96BC-42B0-AA77-79E064D9A0A8}" destId="{D6D46DC4-EA33-4D6F-9C2B-9C16B0BE5D98}" srcOrd="3" destOrd="0" parTransId="{C39B1AD9-F421-4DF7-A5AA-5F55C72187D8}" sibTransId="{9F8E9BBD-091C-403E-BBC7-7DD1F3A95C78}"/>
    <dgm:cxn modelId="{9AB4273F-54A3-44DD-A597-5752473F9C0C}" type="presParOf" srcId="{66E84932-9ED3-4109-ADBD-236466CF8691}" destId="{8CF3DD59-65A7-4965-93A2-CFB7B4AE09F4}" srcOrd="0" destOrd="0" presId="urn:microsoft.com/office/officeart/2008/layout/BendingPictureCaptionList"/>
    <dgm:cxn modelId="{D64E765F-0BAB-458B-BA12-A5C33028A55C}" type="presParOf" srcId="{8CF3DD59-65A7-4965-93A2-CFB7B4AE09F4}" destId="{D7B37CC9-1088-4577-BA0B-E5A5B36D479D}" srcOrd="0" destOrd="0" presId="urn:microsoft.com/office/officeart/2008/layout/BendingPictureCaptionList"/>
    <dgm:cxn modelId="{A3E16C0C-453D-47B7-9F20-53C4F1811051}" type="presParOf" srcId="{8CF3DD59-65A7-4965-93A2-CFB7B4AE09F4}" destId="{7C6DC221-9623-4756-8014-8C15C31B29AE}" srcOrd="1" destOrd="0" presId="urn:microsoft.com/office/officeart/2008/layout/BendingPictureCaptionList"/>
    <dgm:cxn modelId="{7DB5FA3E-3BBE-4AD6-9EB1-DE2F350C8DA8}" type="presParOf" srcId="{66E84932-9ED3-4109-ADBD-236466CF8691}" destId="{E9FB7FB6-7639-4B1F-9C95-DD42DA87DE02}" srcOrd="1" destOrd="0" presId="urn:microsoft.com/office/officeart/2008/layout/BendingPictureCaptionList"/>
    <dgm:cxn modelId="{AADE918F-C6EB-45F1-A05D-05BE6BE02BEC}" type="presParOf" srcId="{66E84932-9ED3-4109-ADBD-236466CF8691}" destId="{8D3747CA-C4E0-43FC-B6E6-BB1FD371AA51}" srcOrd="2" destOrd="0" presId="urn:microsoft.com/office/officeart/2008/layout/BendingPictureCaptionList"/>
    <dgm:cxn modelId="{DD4CD2AA-E77D-420F-945D-75C0BE653942}" type="presParOf" srcId="{8D3747CA-C4E0-43FC-B6E6-BB1FD371AA51}" destId="{E2ECEB55-AA06-41AA-A3E5-72EF1AD16D8F}" srcOrd="0" destOrd="0" presId="urn:microsoft.com/office/officeart/2008/layout/BendingPictureCaptionList"/>
    <dgm:cxn modelId="{C0FC4F6A-B422-4333-98B6-4B57A1CF0029}" type="presParOf" srcId="{8D3747CA-C4E0-43FC-B6E6-BB1FD371AA51}" destId="{64F36077-16BB-4E94-A0C1-CD9D0093C944}" srcOrd="1" destOrd="0" presId="urn:microsoft.com/office/officeart/2008/layout/BendingPictureCaptionList"/>
    <dgm:cxn modelId="{F96360FE-C61E-4F00-885C-85118ADE436F}" type="presParOf" srcId="{66E84932-9ED3-4109-ADBD-236466CF8691}" destId="{25DE5C3F-54F4-47FE-8083-89DB14B02957}" srcOrd="3" destOrd="0" presId="urn:microsoft.com/office/officeart/2008/layout/BendingPictureCaptionList"/>
    <dgm:cxn modelId="{38CAA666-6821-464D-9D71-6974D4D9FE85}" type="presParOf" srcId="{66E84932-9ED3-4109-ADBD-236466CF8691}" destId="{263B4F83-331B-42C1-94B4-861F1C94E744}" srcOrd="4" destOrd="0" presId="urn:microsoft.com/office/officeart/2008/layout/BendingPictureCaptionList"/>
    <dgm:cxn modelId="{D7887A87-AC1A-426F-B79E-619D2622B374}" type="presParOf" srcId="{263B4F83-331B-42C1-94B4-861F1C94E744}" destId="{D282F56A-6F52-441F-9264-A496FB433A92}" srcOrd="0" destOrd="0" presId="urn:microsoft.com/office/officeart/2008/layout/BendingPictureCaptionList"/>
    <dgm:cxn modelId="{9FC48439-3DD0-4F34-B250-36134E7A5E6C}" type="presParOf" srcId="{263B4F83-331B-42C1-94B4-861F1C94E744}" destId="{E0314444-0436-434D-B533-09DEBB861BD3}" srcOrd="1" destOrd="0" presId="urn:microsoft.com/office/officeart/2008/layout/BendingPictureCaptionList"/>
    <dgm:cxn modelId="{451C2296-B6BF-4E26-A080-2BDF862BC250}" type="presParOf" srcId="{66E84932-9ED3-4109-ADBD-236466CF8691}" destId="{C0E5797A-EFC9-4D35-AC6C-CBAB3DC5DE14}" srcOrd="5" destOrd="0" presId="urn:microsoft.com/office/officeart/2008/layout/BendingPictureCaptionList"/>
    <dgm:cxn modelId="{215236B3-998F-4AB6-81F5-419E72C15BF8}" type="presParOf" srcId="{66E84932-9ED3-4109-ADBD-236466CF8691}" destId="{F50D244D-54A5-4BF0-A891-F6D9FFB2F08E}" srcOrd="6" destOrd="0" presId="urn:microsoft.com/office/officeart/2008/layout/BendingPictureCaptionList"/>
    <dgm:cxn modelId="{CF07F972-B2DE-47F1-8BEC-FE5A56786AD1}" type="presParOf" srcId="{F50D244D-54A5-4BF0-A891-F6D9FFB2F08E}" destId="{03B57F6A-84F1-4777-B708-89E45CEAE978}" srcOrd="0" destOrd="0" presId="urn:microsoft.com/office/officeart/2008/layout/BendingPictureCaptionList"/>
    <dgm:cxn modelId="{E2A6D633-BBD0-4634-A68E-BB74C655D8FC}" type="presParOf" srcId="{F50D244D-54A5-4BF0-A891-F6D9FFB2F08E}" destId="{C4D1D5A2-0DF8-477B-827E-6EDAE9EC36F5}"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D172F-8DFB-4FF2-8E73-C4B639EF73A9}">
      <dsp:nvSpPr>
        <dsp:cNvPr id="0" name=""/>
        <dsp:cNvSpPr/>
      </dsp:nvSpPr>
      <dsp:spPr>
        <a:xfrm>
          <a:off x="197922" y="444999"/>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Women are in the minority on engineering degree courses (HESA, 2023).</a:t>
          </a:r>
        </a:p>
      </dsp:txBody>
      <dsp:txXfrm>
        <a:off x="197922" y="444999"/>
        <a:ext cx="4645563" cy="1451738"/>
      </dsp:txXfrm>
    </dsp:sp>
    <dsp:sp modelId="{F97026F3-D7EE-4211-BFE9-6DEE70F09551}">
      <dsp:nvSpPr>
        <dsp:cNvPr id="0" name=""/>
        <dsp:cNvSpPr/>
      </dsp:nvSpPr>
      <dsp:spPr>
        <a:xfrm>
          <a:off x="4357" y="489865"/>
          <a:ext cx="1016217" cy="10152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5D239963-E12C-42F3-BA89-CF6B439BC0D5}">
      <dsp:nvSpPr>
        <dsp:cNvPr id="0" name=""/>
        <dsp:cNvSpPr/>
      </dsp:nvSpPr>
      <dsp:spPr>
        <a:xfrm>
          <a:off x="5230972" y="444999"/>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Engineering education is heavily masculinised (Secules, 2019).</a:t>
          </a:r>
        </a:p>
      </dsp:txBody>
      <dsp:txXfrm>
        <a:off x="5230972" y="444999"/>
        <a:ext cx="4645563" cy="1451738"/>
      </dsp:txXfrm>
    </dsp:sp>
    <dsp:sp modelId="{E6D1FB4F-E644-4618-9610-3E7213DB0A63}">
      <dsp:nvSpPr>
        <dsp:cNvPr id="0" name=""/>
        <dsp:cNvSpPr/>
      </dsp:nvSpPr>
      <dsp:spPr>
        <a:xfrm>
          <a:off x="5037406" y="489865"/>
          <a:ext cx="1016217" cy="10152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57E729CF-6D09-4923-A9F0-0BFFAF15F6CF}">
      <dsp:nvSpPr>
        <dsp:cNvPr id="0" name=""/>
        <dsp:cNvSpPr/>
      </dsp:nvSpPr>
      <dsp:spPr>
        <a:xfrm>
          <a:off x="197922" y="2062881"/>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Gender is an under-explored variable in LIS research (Urquhart &amp; Yeoman, 2010).</a:t>
          </a:r>
        </a:p>
      </dsp:txBody>
      <dsp:txXfrm>
        <a:off x="197922" y="2062881"/>
        <a:ext cx="4645563" cy="1451738"/>
      </dsp:txXfrm>
    </dsp:sp>
    <dsp:sp modelId="{90971CEF-423C-49FC-85DC-972F2394C753}">
      <dsp:nvSpPr>
        <dsp:cNvPr id="0" name=""/>
        <dsp:cNvSpPr/>
      </dsp:nvSpPr>
      <dsp:spPr>
        <a:xfrm>
          <a:off x="4357" y="2107747"/>
          <a:ext cx="1016217" cy="10152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070E0EF9-E988-4942-BE3D-7CA97AC68916}">
      <dsp:nvSpPr>
        <dsp:cNvPr id="0" name=""/>
        <dsp:cNvSpPr/>
      </dsp:nvSpPr>
      <dsp:spPr>
        <a:xfrm>
          <a:off x="5230972" y="2062881"/>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Emotional experiences impact both information behaviour and learning (e.g. Given, 2007).</a:t>
          </a:r>
        </a:p>
      </dsp:txBody>
      <dsp:txXfrm>
        <a:off x="5230972" y="2062881"/>
        <a:ext cx="4645563" cy="1451738"/>
      </dsp:txXfrm>
    </dsp:sp>
    <dsp:sp modelId="{58A33C1B-FB7E-4FD9-BE7B-373E74D467FA}">
      <dsp:nvSpPr>
        <dsp:cNvPr id="0" name=""/>
        <dsp:cNvSpPr/>
      </dsp:nvSpPr>
      <dsp:spPr>
        <a:xfrm>
          <a:off x="5037406" y="2107747"/>
          <a:ext cx="1016217" cy="10152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70E91-4DFF-4772-A57D-2857897DDA7E}">
      <dsp:nvSpPr>
        <dsp:cNvPr id="0" name=""/>
        <dsp:cNvSpPr/>
      </dsp:nvSpPr>
      <dsp:spPr>
        <a:xfrm>
          <a:off x="0" y="343834"/>
          <a:ext cx="9880893" cy="1247400"/>
        </a:xfrm>
        <a:prstGeom prst="rect">
          <a:avLst/>
        </a:prstGeom>
        <a:solidFill>
          <a:srgbClr val="CFD1D4">
            <a:alpha val="90000"/>
          </a:srgb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6867" tIns="458216" rIns="766867" bIns="156464" numCol="1" spcCol="1270" anchor="t" anchorCtr="0">
          <a:noAutofit/>
        </a:bodyPr>
        <a:lstStyle/>
        <a:p>
          <a:pPr marL="228600" lvl="1" indent="-228600" algn="l" defTabSz="977900">
            <a:lnSpc>
              <a:spcPct val="90000"/>
            </a:lnSpc>
            <a:spcBef>
              <a:spcPct val="0"/>
            </a:spcBef>
            <a:spcAft>
              <a:spcPct val="15000"/>
            </a:spcAft>
            <a:buNone/>
          </a:pPr>
          <a:r>
            <a:rPr lang="en-GB" sz="2200" kern="1200" dirty="0"/>
            <a:t>“the concrete and lived, but often disregarded, existence in the world” (Dahlberg et al., 2008, p. 35). </a:t>
          </a:r>
        </a:p>
      </dsp:txBody>
      <dsp:txXfrm>
        <a:off x="0" y="343834"/>
        <a:ext cx="9880893" cy="1247400"/>
      </dsp:txXfrm>
    </dsp:sp>
    <dsp:sp modelId="{0642BF87-7957-4ABA-A81C-D778B636D651}">
      <dsp:nvSpPr>
        <dsp:cNvPr id="0" name=""/>
        <dsp:cNvSpPr/>
      </dsp:nvSpPr>
      <dsp:spPr>
        <a:xfrm>
          <a:off x="494044" y="19114"/>
          <a:ext cx="6916625" cy="64944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432" tIns="0" rIns="261432" bIns="0" numCol="1" spcCol="1270" anchor="ctr" anchorCtr="0">
          <a:noAutofit/>
        </a:bodyPr>
        <a:lstStyle/>
        <a:p>
          <a:pPr marL="0" lvl="0" indent="0" algn="l" defTabSz="1066800">
            <a:lnSpc>
              <a:spcPct val="90000"/>
            </a:lnSpc>
            <a:spcBef>
              <a:spcPct val="0"/>
            </a:spcBef>
            <a:spcAft>
              <a:spcPct val="35000"/>
            </a:spcAft>
            <a:buNone/>
          </a:pPr>
          <a:r>
            <a:rPr lang="en-GB" sz="2400" b="1" kern="1200" dirty="0"/>
            <a:t>Lifeworld</a:t>
          </a:r>
        </a:p>
      </dsp:txBody>
      <dsp:txXfrm>
        <a:off x="525747" y="50817"/>
        <a:ext cx="6853219" cy="586034"/>
      </dsp:txXfrm>
    </dsp:sp>
    <dsp:sp modelId="{65C4BD51-AA20-4CBF-932B-169F8D7EAF80}">
      <dsp:nvSpPr>
        <dsp:cNvPr id="0" name=""/>
        <dsp:cNvSpPr/>
      </dsp:nvSpPr>
      <dsp:spPr>
        <a:xfrm>
          <a:off x="0" y="2034754"/>
          <a:ext cx="9880893" cy="1905750"/>
        </a:xfrm>
        <a:prstGeom prst="rect">
          <a:avLst/>
        </a:prstGeom>
        <a:solidFill>
          <a:srgbClr val="CFD1D4">
            <a:alpha val="90000"/>
          </a:srgb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6867" tIns="458216" rIns="766867" bIns="156464" numCol="1" spcCol="1270" anchor="t" anchorCtr="0">
          <a:noAutofit/>
        </a:bodyPr>
        <a:lstStyle/>
        <a:p>
          <a:pPr marL="228600" lvl="1" indent="-228600" algn="l" defTabSz="977900">
            <a:lnSpc>
              <a:spcPct val="90000"/>
            </a:lnSpc>
            <a:spcBef>
              <a:spcPct val="0"/>
            </a:spcBef>
            <a:spcAft>
              <a:spcPct val="15000"/>
            </a:spcAft>
            <a:buNone/>
          </a:pPr>
          <a:r>
            <a:rPr lang="en-GB" sz="2200" kern="1200" dirty="0"/>
            <a:t>“the way in which people experience or derive meaning from the way in which they engage with information and their lived worlds as they go about their daily life and work” (Bruce et al., 2014, pp. 5-6).</a:t>
          </a:r>
        </a:p>
        <a:p>
          <a:pPr marL="228600" lvl="1" indent="-228600" algn="l" defTabSz="977900">
            <a:lnSpc>
              <a:spcPct val="90000"/>
            </a:lnSpc>
            <a:spcBef>
              <a:spcPct val="0"/>
            </a:spcBef>
            <a:spcAft>
              <a:spcPct val="15000"/>
            </a:spcAft>
            <a:buChar char="•"/>
          </a:pPr>
          <a:endParaRPr lang="en-GB" sz="2200" kern="1200" dirty="0"/>
        </a:p>
      </dsp:txBody>
      <dsp:txXfrm>
        <a:off x="0" y="2034754"/>
        <a:ext cx="9880893" cy="1905750"/>
      </dsp:txXfrm>
    </dsp:sp>
    <dsp:sp modelId="{A02F14CA-3CFF-4631-B36C-718861098085}">
      <dsp:nvSpPr>
        <dsp:cNvPr id="0" name=""/>
        <dsp:cNvSpPr/>
      </dsp:nvSpPr>
      <dsp:spPr>
        <a:xfrm>
          <a:off x="494044" y="1710034"/>
          <a:ext cx="6916625" cy="64944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432" tIns="0" rIns="261432" bIns="0" numCol="1" spcCol="1270" anchor="ctr" anchorCtr="0">
          <a:noAutofit/>
        </a:bodyPr>
        <a:lstStyle/>
        <a:p>
          <a:pPr marL="0" lvl="0" indent="0" algn="l" defTabSz="1066800">
            <a:lnSpc>
              <a:spcPct val="90000"/>
            </a:lnSpc>
            <a:spcBef>
              <a:spcPct val="0"/>
            </a:spcBef>
            <a:spcAft>
              <a:spcPct val="35000"/>
            </a:spcAft>
            <a:buNone/>
          </a:pPr>
          <a:r>
            <a:rPr lang="en-GB" sz="2400" b="1" kern="1200" dirty="0"/>
            <a:t>Information experience</a:t>
          </a:r>
        </a:p>
      </dsp:txBody>
      <dsp:txXfrm>
        <a:off x="525747" y="1741737"/>
        <a:ext cx="6853219"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AF2B0-A73A-467D-B5B2-85C6D365E64B}">
      <dsp:nvSpPr>
        <dsp:cNvPr id="0" name=""/>
        <dsp:cNvSpPr/>
      </dsp:nvSpPr>
      <dsp:spPr>
        <a:xfrm>
          <a:off x="0" y="343834"/>
          <a:ext cx="9880893" cy="1905750"/>
        </a:xfrm>
        <a:prstGeom prst="rect">
          <a:avLst/>
        </a:prstGeom>
        <a:solidFill>
          <a:srgbClr val="CFD1D4">
            <a:alpha val="90000"/>
          </a:srgb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6867" tIns="458216" rIns="766867" bIns="156464" numCol="1" spcCol="1270" anchor="t" anchorCtr="0">
          <a:noAutofit/>
        </a:bodyPr>
        <a:lstStyle/>
        <a:p>
          <a:pPr marL="228600" lvl="1" indent="-228600" algn="l" defTabSz="977900">
            <a:lnSpc>
              <a:spcPct val="90000"/>
            </a:lnSpc>
            <a:spcBef>
              <a:spcPct val="0"/>
            </a:spcBef>
            <a:spcAft>
              <a:spcPct val="15000"/>
            </a:spcAft>
            <a:buNone/>
          </a:pPr>
          <a:r>
            <a:rPr lang="en-GB" sz="2200" kern="1200" dirty="0"/>
            <a:t>“how individuals come to know, the theories and beliefs they hold about knowing” (Hofer &amp; </a:t>
          </a:r>
          <a:r>
            <a:rPr lang="en-GB" sz="2200" kern="1200" dirty="0" err="1"/>
            <a:t>Pintrich</a:t>
          </a:r>
          <a:r>
            <a:rPr lang="en-GB" sz="2200" kern="1200" dirty="0"/>
            <a:t>, 1997). </a:t>
          </a:r>
        </a:p>
        <a:p>
          <a:pPr marL="228600" lvl="1" indent="-228600" algn="l" defTabSz="977900">
            <a:lnSpc>
              <a:spcPct val="90000"/>
            </a:lnSpc>
            <a:spcBef>
              <a:spcPct val="0"/>
            </a:spcBef>
            <a:spcAft>
              <a:spcPct val="15000"/>
            </a:spcAft>
            <a:buNone/>
          </a:pPr>
          <a:r>
            <a:rPr lang="en-GB" sz="2200" kern="1200" dirty="0"/>
            <a:t>Information</a:t>
          </a:r>
          <a:r>
            <a:rPr lang="en-GB" sz="2200" kern="1200" baseline="0" dirty="0"/>
            <a:t> seeking, evaluation and use may all be influenced by epistemological beliefs (e.g. Whitmire, 2003, 2004).</a:t>
          </a:r>
          <a:endParaRPr lang="en-GB" sz="2200" kern="1200" dirty="0"/>
        </a:p>
      </dsp:txBody>
      <dsp:txXfrm>
        <a:off x="0" y="343834"/>
        <a:ext cx="9880893" cy="1905750"/>
      </dsp:txXfrm>
    </dsp:sp>
    <dsp:sp modelId="{000BFFBE-A4D4-46AF-B423-5B7D742585C0}">
      <dsp:nvSpPr>
        <dsp:cNvPr id="0" name=""/>
        <dsp:cNvSpPr/>
      </dsp:nvSpPr>
      <dsp:spPr>
        <a:xfrm>
          <a:off x="494044" y="19114"/>
          <a:ext cx="6916625" cy="64944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432" tIns="0" rIns="261432" bIns="0" numCol="1" spcCol="1270" anchor="ctr" anchorCtr="0">
          <a:noAutofit/>
        </a:bodyPr>
        <a:lstStyle/>
        <a:p>
          <a:pPr marL="0" lvl="0" indent="0" algn="l" defTabSz="1066800">
            <a:lnSpc>
              <a:spcPct val="90000"/>
            </a:lnSpc>
            <a:spcBef>
              <a:spcPct val="0"/>
            </a:spcBef>
            <a:spcAft>
              <a:spcPct val="35000"/>
            </a:spcAft>
            <a:buNone/>
          </a:pPr>
          <a:r>
            <a:rPr lang="en-GB" sz="2400" b="1" kern="1200" dirty="0"/>
            <a:t>Personal epistemology</a:t>
          </a:r>
        </a:p>
      </dsp:txBody>
      <dsp:txXfrm>
        <a:off x="525747" y="50817"/>
        <a:ext cx="6853219" cy="586034"/>
      </dsp:txXfrm>
    </dsp:sp>
    <dsp:sp modelId="{051ED1D5-AF3C-4E86-AE46-BF560B8EABCB}">
      <dsp:nvSpPr>
        <dsp:cNvPr id="0" name=""/>
        <dsp:cNvSpPr/>
      </dsp:nvSpPr>
      <dsp:spPr>
        <a:xfrm>
          <a:off x="0" y="2693104"/>
          <a:ext cx="9880893" cy="1247400"/>
        </a:xfrm>
        <a:prstGeom prst="rect">
          <a:avLst/>
        </a:prstGeom>
        <a:solidFill>
          <a:srgbClr val="CFD1D4">
            <a:alpha val="90000"/>
          </a:srgb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6867" tIns="458216" rIns="766867" bIns="156464" numCol="1" spcCol="1270" anchor="t" anchorCtr="0">
          <a:noAutofit/>
        </a:bodyPr>
        <a:lstStyle/>
        <a:p>
          <a:pPr marL="228600" lvl="1" indent="-228600" algn="l" defTabSz="977900">
            <a:lnSpc>
              <a:spcPct val="90000"/>
            </a:lnSpc>
            <a:spcBef>
              <a:spcPct val="0"/>
            </a:spcBef>
            <a:spcAft>
              <a:spcPct val="15000"/>
            </a:spcAft>
            <a:buNone/>
          </a:pPr>
          <a:r>
            <a:rPr lang="en-GB" sz="2200" kern="1200" dirty="0"/>
            <a:t>Model of epistemological development derived from a landmark women-only study in educational psychology (Belenky et al., 1996/1987).</a:t>
          </a:r>
        </a:p>
      </dsp:txBody>
      <dsp:txXfrm>
        <a:off x="0" y="2693104"/>
        <a:ext cx="9880893" cy="1247400"/>
      </dsp:txXfrm>
    </dsp:sp>
    <dsp:sp modelId="{EAA335D4-88EE-4C16-A57B-BF12D6ADEF26}">
      <dsp:nvSpPr>
        <dsp:cNvPr id="0" name=""/>
        <dsp:cNvSpPr/>
      </dsp:nvSpPr>
      <dsp:spPr>
        <a:xfrm>
          <a:off x="494044" y="2368384"/>
          <a:ext cx="6916625" cy="64944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432" tIns="0" rIns="261432" bIns="0" numCol="1" spcCol="1270" anchor="ctr" anchorCtr="0">
          <a:noAutofit/>
        </a:bodyPr>
        <a:lstStyle/>
        <a:p>
          <a:pPr marL="0" lvl="0" indent="0" algn="l" defTabSz="1066800">
            <a:lnSpc>
              <a:spcPct val="90000"/>
            </a:lnSpc>
            <a:spcBef>
              <a:spcPct val="0"/>
            </a:spcBef>
            <a:spcAft>
              <a:spcPct val="35000"/>
            </a:spcAft>
            <a:buNone/>
          </a:pPr>
          <a:r>
            <a:rPr lang="en-GB" sz="2400" b="1" kern="1200" dirty="0"/>
            <a:t>Women’s Ways of Knowing </a:t>
          </a:r>
        </a:p>
      </dsp:txBody>
      <dsp:txXfrm>
        <a:off x="525747" y="2400087"/>
        <a:ext cx="6853219" cy="586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0116B-8210-485A-92BB-1F5110F8183B}">
      <dsp:nvSpPr>
        <dsp:cNvPr id="0" name=""/>
        <dsp:cNvSpPr/>
      </dsp:nvSpPr>
      <dsp:spPr>
        <a:xfrm>
          <a:off x="197922" y="444999"/>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Very little research</a:t>
          </a:r>
          <a:r>
            <a:rPr lang="en-GB" sz="2200" kern="1200" baseline="0" dirty="0"/>
            <a:t> considers women’s experiences as an explicit research focus.</a:t>
          </a:r>
          <a:endParaRPr lang="en-GB" sz="2200" kern="1200" dirty="0"/>
        </a:p>
      </dsp:txBody>
      <dsp:txXfrm>
        <a:off x="197922" y="444999"/>
        <a:ext cx="4645563" cy="1451738"/>
      </dsp:txXfrm>
    </dsp:sp>
    <dsp:sp modelId="{E74BBCC8-F883-4B1E-8C59-2AFC5EB662F0}">
      <dsp:nvSpPr>
        <dsp:cNvPr id="0" name=""/>
        <dsp:cNvSpPr/>
      </dsp:nvSpPr>
      <dsp:spPr>
        <a:xfrm>
          <a:off x="4357" y="235303"/>
          <a:ext cx="1016217" cy="15243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F2F981-0504-4160-9A82-1A012E66644C}">
      <dsp:nvSpPr>
        <dsp:cNvPr id="0" name=""/>
        <dsp:cNvSpPr/>
      </dsp:nvSpPr>
      <dsp:spPr>
        <a:xfrm>
          <a:off x="5230972" y="444999"/>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baseline="0"/>
            <a:t>Most research on engineering students features mostly, if not all, male participants.</a:t>
          </a:r>
          <a:endParaRPr lang="en-GB" sz="2200" kern="1200"/>
        </a:p>
      </dsp:txBody>
      <dsp:txXfrm>
        <a:off x="5230972" y="444999"/>
        <a:ext cx="4645563" cy="1451738"/>
      </dsp:txXfrm>
    </dsp:sp>
    <dsp:sp modelId="{C63BFE55-289D-49BB-B527-7CB9DB642001}">
      <dsp:nvSpPr>
        <dsp:cNvPr id="0" name=""/>
        <dsp:cNvSpPr/>
      </dsp:nvSpPr>
      <dsp:spPr>
        <a:xfrm>
          <a:off x="5037406" y="235303"/>
          <a:ext cx="1016217" cy="15243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356625-34B4-4B2B-AEAB-FD83E44B4480}">
      <dsp:nvSpPr>
        <dsp:cNvPr id="0" name=""/>
        <dsp:cNvSpPr/>
      </dsp:nvSpPr>
      <dsp:spPr>
        <a:xfrm>
          <a:off x="197922" y="2272576"/>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The literature in both areas is dominated by quantitative methods.</a:t>
          </a:r>
        </a:p>
      </dsp:txBody>
      <dsp:txXfrm>
        <a:off x="197922" y="2272576"/>
        <a:ext cx="4645563" cy="1451738"/>
      </dsp:txXfrm>
    </dsp:sp>
    <dsp:sp modelId="{F1C2CBDF-C6D9-4E74-B5AF-343F67734EC9}">
      <dsp:nvSpPr>
        <dsp:cNvPr id="0" name=""/>
        <dsp:cNvSpPr/>
      </dsp:nvSpPr>
      <dsp:spPr>
        <a:xfrm>
          <a:off x="4357" y="2062881"/>
          <a:ext cx="1016217" cy="15243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868068-ACC5-48D1-9E11-D6F25BC61381}">
      <dsp:nvSpPr>
        <dsp:cNvPr id="0" name=""/>
        <dsp:cNvSpPr/>
      </dsp:nvSpPr>
      <dsp:spPr>
        <a:xfrm>
          <a:off x="5230972" y="2272576"/>
          <a:ext cx="4645563" cy="1451738"/>
        </a:xfrm>
        <a:prstGeom prst="rect">
          <a:avLst/>
        </a:prstGeom>
        <a:solidFill>
          <a:srgbClr val="CFD1D4">
            <a:alpha val="40000"/>
          </a:srgb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83311"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Information experience is an under-utilised approach in research on students in higher education.</a:t>
          </a:r>
        </a:p>
      </dsp:txBody>
      <dsp:txXfrm>
        <a:off x="5230972" y="2272576"/>
        <a:ext cx="4645563" cy="1451738"/>
      </dsp:txXfrm>
    </dsp:sp>
    <dsp:sp modelId="{B37DE5F1-641A-49E8-A93D-1BB29E81A148}">
      <dsp:nvSpPr>
        <dsp:cNvPr id="0" name=""/>
        <dsp:cNvSpPr/>
      </dsp:nvSpPr>
      <dsp:spPr>
        <a:xfrm>
          <a:off x="5037406" y="2062881"/>
          <a:ext cx="1016217" cy="15243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3390D-E1A8-4585-8E7E-9219B5E0492A}">
      <dsp:nvSpPr>
        <dsp:cNvPr id="0" name=""/>
        <dsp:cNvSpPr/>
      </dsp:nvSpPr>
      <dsp:spPr>
        <a:xfrm>
          <a:off x="0" y="0"/>
          <a:ext cx="7904714" cy="871116"/>
        </a:xfrm>
        <a:prstGeom prst="roundRect">
          <a:avLst>
            <a:gd name="adj" fmla="val 10000"/>
          </a:avLst>
        </a:prstGeom>
        <a:solidFill>
          <a:srgbClr val="CFD1D4"/>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Recruit 15-20 female engineering undergraduates from 3-4 universities.</a:t>
          </a:r>
        </a:p>
      </dsp:txBody>
      <dsp:txXfrm>
        <a:off x="25514" y="25514"/>
        <a:ext cx="6891103" cy="820088"/>
      </dsp:txXfrm>
    </dsp:sp>
    <dsp:sp modelId="{63F5A60D-5EE6-4BF3-AF3F-5EB505154CC1}">
      <dsp:nvSpPr>
        <dsp:cNvPr id="0" name=""/>
        <dsp:cNvSpPr/>
      </dsp:nvSpPr>
      <dsp:spPr>
        <a:xfrm>
          <a:off x="662019" y="1029500"/>
          <a:ext cx="7904714" cy="871116"/>
        </a:xfrm>
        <a:prstGeom prst="roundRect">
          <a:avLst>
            <a:gd name="adj" fmla="val 10000"/>
          </a:avLst>
        </a:prstGeom>
        <a:solidFill>
          <a:srgbClr val="CFD1D4"/>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Participants to keep a diary (format of their choosing) of their information experiences prior to interview.</a:t>
          </a:r>
        </a:p>
      </dsp:txBody>
      <dsp:txXfrm>
        <a:off x="687533" y="1055014"/>
        <a:ext cx="6625441" cy="820088"/>
      </dsp:txXfrm>
    </dsp:sp>
    <dsp:sp modelId="{58019994-AA64-4799-A983-D011F4DC9218}">
      <dsp:nvSpPr>
        <dsp:cNvPr id="0" name=""/>
        <dsp:cNvSpPr/>
      </dsp:nvSpPr>
      <dsp:spPr>
        <a:xfrm>
          <a:off x="1314158" y="2059001"/>
          <a:ext cx="7904714" cy="871116"/>
        </a:xfrm>
        <a:prstGeom prst="roundRect">
          <a:avLst>
            <a:gd name="adj" fmla="val 10000"/>
          </a:avLst>
        </a:prstGeom>
        <a:solidFill>
          <a:srgbClr val="CFD1D4"/>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In-depth, narrative interviews, either online or face-to-face.</a:t>
          </a:r>
        </a:p>
      </dsp:txBody>
      <dsp:txXfrm>
        <a:off x="1339672" y="2084515"/>
        <a:ext cx="6635321" cy="820088"/>
      </dsp:txXfrm>
    </dsp:sp>
    <dsp:sp modelId="{D6DC63F4-A432-4ECB-916B-ED79046FF9C3}">
      <dsp:nvSpPr>
        <dsp:cNvPr id="0" name=""/>
        <dsp:cNvSpPr/>
      </dsp:nvSpPr>
      <dsp:spPr>
        <a:xfrm>
          <a:off x="1976178" y="3088502"/>
          <a:ext cx="7904714" cy="871116"/>
        </a:xfrm>
        <a:prstGeom prst="roundRect">
          <a:avLst>
            <a:gd name="adj" fmla="val 10000"/>
          </a:avLst>
        </a:prstGeom>
        <a:solidFill>
          <a:srgbClr val="CFD1D4"/>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Phenomenological analysis of diary materials and interview transcripts/notes.</a:t>
          </a:r>
        </a:p>
      </dsp:txBody>
      <dsp:txXfrm>
        <a:off x="2001692" y="3114016"/>
        <a:ext cx="6625441" cy="820088"/>
      </dsp:txXfrm>
    </dsp:sp>
    <dsp:sp modelId="{22E9D1B4-7F2B-427D-89A8-CD0293312EE8}">
      <dsp:nvSpPr>
        <dsp:cNvPr id="0" name=""/>
        <dsp:cNvSpPr/>
      </dsp:nvSpPr>
      <dsp:spPr>
        <a:xfrm>
          <a:off x="7338488" y="667195"/>
          <a:ext cx="566225" cy="566225"/>
        </a:xfrm>
        <a:prstGeom prst="downArrow">
          <a:avLst>
            <a:gd name="adj1" fmla="val 55000"/>
            <a:gd name="adj2" fmla="val 45000"/>
          </a:avLst>
        </a:prstGeom>
        <a:solidFill>
          <a:srgbClr val="44546A"/>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solidFill>
              <a:srgbClr val="44546A"/>
            </a:solidFill>
          </a:endParaRPr>
        </a:p>
      </dsp:txBody>
      <dsp:txXfrm>
        <a:off x="7465889" y="667195"/>
        <a:ext cx="311423" cy="426084"/>
      </dsp:txXfrm>
    </dsp:sp>
    <dsp:sp modelId="{7FF40FC0-B38C-4179-B8F0-0BBF559FDD57}">
      <dsp:nvSpPr>
        <dsp:cNvPr id="0" name=""/>
        <dsp:cNvSpPr/>
      </dsp:nvSpPr>
      <dsp:spPr>
        <a:xfrm>
          <a:off x="8000508" y="1696696"/>
          <a:ext cx="566225" cy="566225"/>
        </a:xfrm>
        <a:prstGeom prst="downArrow">
          <a:avLst>
            <a:gd name="adj1" fmla="val 55000"/>
            <a:gd name="adj2" fmla="val 45000"/>
          </a:avLst>
        </a:prstGeom>
        <a:solidFill>
          <a:srgbClr val="44546A"/>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solidFill>
              <a:srgbClr val="44546A"/>
            </a:solidFill>
          </a:endParaRPr>
        </a:p>
      </dsp:txBody>
      <dsp:txXfrm>
        <a:off x="8127909" y="1696696"/>
        <a:ext cx="311423" cy="426084"/>
      </dsp:txXfrm>
    </dsp:sp>
    <dsp:sp modelId="{34193967-25EB-44F1-B2F5-7A7B8ED273E3}">
      <dsp:nvSpPr>
        <dsp:cNvPr id="0" name=""/>
        <dsp:cNvSpPr/>
      </dsp:nvSpPr>
      <dsp:spPr>
        <a:xfrm>
          <a:off x="8652647" y="2726197"/>
          <a:ext cx="566225" cy="566225"/>
        </a:xfrm>
        <a:prstGeom prst="downArrow">
          <a:avLst>
            <a:gd name="adj1" fmla="val 55000"/>
            <a:gd name="adj2" fmla="val 45000"/>
          </a:avLst>
        </a:prstGeom>
        <a:solidFill>
          <a:srgbClr val="44546A"/>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solidFill>
              <a:srgbClr val="44546A"/>
            </a:solidFill>
          </a:endParaRPr>
        </a:p>
      </dsp:txBody>
      <dsp:txXfrm>
        <a:off x="8780048" y="2726197"/>
        <a:ext cx="311423" cy="4260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37CC9-1088-4577-BA0B-E5A5B36D479D}">
      <dsp:nvSpPr>
        <dsp:cNvPr id="0" name=""/>
        <dsp:cNvSpPr/>
      </dsp:nvSpPr>
      <dsp:spPr>
        <a:xfrm>
          <a:off x="3080" y="700399"/>
          <a:ext cx="2444055" cy="19552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3000" b="-1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6DC221-9623-4756-8014-8C15C31B29AE}">
      <dsp:nvSpPr>
        <dsp:cNvPr id="0" name=""/>
        <dsp:cNvSpPr/>
      </dsp:nvSpPr>
      <dsp:spPr>
        <a:xfrm>
          <a:off x="223045" y="2460119"/>
          <a:ext cx="2175209" cy="684335"/>
        </a:xfrm>
        <a:prstGeom prst="wedgeRectCallout">
          <a:avLst>
            <a:gd name="adj1" fmla="val 20250"/>
            <a:gd name="adj2" fmla="val -607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Participants</a:t>
          </a:r>
        </a:p>
      </dsp:txBody>
      <dsp:txXfrm>
        <a:off x="223045" y="2460119"/>
        <a:ext cx="2175209" cy="684335"/>
      </dsp:txXfrm>
    </dsp:sp>
    <dsp:sp modelId="{E2ECEB55-AA06-41AA-A3E5-72EF1AD16D8F}">
      <dsp:nvSpPr>
        <dsp:cNvPr id="0" name=""/>
        <dsp:cNvSpPr/>
      </dsp:nvSpPr>
      <dsp:spPr>
        <a:xfrm>
          <a:off x="2691541" y="700399"/>
          <a:ext cx="2444055" cy="19552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3000" b="-1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F36077-16BB-4E94-A0C1-CD9D0093C944}">
      <dsp:nvSpPr>
        <dsp:cNvPr id="0" name=""/>
        <dsp:cNvSpPr/>
      </dsp:nvSpPr>
      <dsp:spPr>
        <a:xfrm>
          <a:off x="2911506" y="2460119"/>
          <a:ext cx="2175209" cy="684335"/>
        </a:xfrm>
        <a:prstGeom prst="wedgeRectCallout">
          <a:avLst>
            <a:gd name="adj1" fmla="val 20250"/>
            <a:gd name="adj2" fmla="val -607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Institutions</a:t>
          </a:r>
        </a:p>
      </dsp:txBody>
      <dsp:txXfrm>
        <a:off x="2911506" y="2460119"/>
        <a:ext cx="2175209" cy="684335"/>
      </dsp:txXfrm>
    </dsp:sp>
    <dsp:sp modelId="{D282F56A-6F52-441F-9264-A496FB433A92}">
      <dsp:nvSpPr>
        <dsp:cNvPr id="0" name=""/>
        <dsp:cNvSpPr/>
      </dsp:nvSpPr>
      <dsp:spPr>
        <a:xfrm>
          <a:off x="5380002" y="700399"/>
          <a:ext cx="2444055" cy="19552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3000" b="-1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314444-0436-434D-B533-09DEBB861BD3}">
      <dsp:nvSpPr>
        <dsp:cNvPr id="0" name=""/>
        <dsp:cNvSpPr/>
      </dsp:nvSpPr>
      <dsp:spPr>
        <a:xfrm>
          <a:off x="5599967" y="2460119"/>
          <a:ext cx="2175209" cy="684335"/>
        </a:xfrm>
        <a:prstGeom prst="wedgeRectCallout">
          <a:avLst>
            <a:gd name="adj1" fmla="val 20250"/>
            <a:gd name="adj2" fmla="val -607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LIS evidence base</a:t>
          </a:r>
        </a:p>
      </dsp:txBody>
      <dsp:txXfrm>
        <a:off x="5599967" y="2460119"/>
        <a:ext cx="2175209" cy="684335"/>
      </dsp:txXfrm>
    </dsp:sp>
    <dsp:sp modelId="{03B57F6A-84F1-4777-B708-89E45CEAE978}">
      <dsp:nvSpPr>
        <dsp:cNvPr id="0" name=""/>
        <dsp:cNvSpPr/>
      </dsp:nvSpPr>
      <dsp:spPr>
        <a:xfrm>
          <a:off x="8068463" y="700399"/>
          <a:ext cx="2444055" cy="19552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3000" b="-1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D1D5A2-0DF8-477B-827E-6EDAE9EC36F5}">
      <dsp:nvSpPr>
        <dsp:cNvPr id="0" name=""/>
        <dsp:cNvSpPr/>
      </dsp:nvSpPr>
      <dsp:spPr>
        <a:xfrm>
          <a:off x="8288428" y="2460119"/>
          <a:ext cx="2175209" cy="684335"/>
        </a:xfrm>
        <a:prstGeom prst="wedgeRectCallout">
          <a:avLst>
            <a:gd name="adj1" fmla="val 20250"/>
            <a:gd name="adj2" fmla="val -607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Me</a:t>
          </a:r>
        </a:p>
      </dsp:txBody>
      <dsp:txXfrm>
        <a:off x="8288428" y="2460119"/>
        <a:ext cx="2175209" cy="684335"/>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EBC227-939F-4B6D-BE75-465E7ECA637B}" type="datetimeFigureOut">
              <a:rPr lang="en-GB" smtClean="0"/>
              <a:t>28/04/2024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661E7C-7AC4-4CBD-926A-234C64CE5296}" type="slidenum">
              <a:rPr lang="en-GB" smtClean="0"/>
              <a:t>‹#›</a:t>
            </a:fld>
            <a:endParaRPr lang="en-GB"/>
          </a:p>
        </p:txBody>
      </p:sp>
    </p:spTree>
    <p:extLst>
      <p:ext uri="{BB962C8B-B14F-4D97-AF65-F5344CB8AC3E}">
        <p14:creationId xmlns:p14="http://schemas.microsoft.com/office/powerpoint/2010/main" val="2527818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about motivation here!</a:t>
            </a:r>
          </a:p>
        </p:txBody>
      </p:sp>
      <p:sp>
        <p:nvSpPr>
          <p:cNvPr id="4" name="Slide Number Placeholder 3"/>
          <p:cNvSpPr>
            <a:spLocks noGrp="1"/>
          </p:cNvSpPr>
          <p:nvPr>
            <p:ph type="sldNum" sz="quarter" idx="5"/>
          </p:nvPr>
        </p:nvSpPr>
        <p:spPr/>
        <p:txBody>
          <a:bodyPr/>
          <a:lstStyle/>
          <a:p>
            <a:fld id="{9A661E7C-7AC4-4CBD-926A-234C64CE5296}" type="slidenum">
              <a:rPr lang="en-GB" smtClean="0"/>
              <a:t>1</a:t>
            </a:fld>
            <a:endParaRPr lang="en-GB"/>
          </a:p>
        </p:txBody>
      </p:sp>
    </p:spTree>
    <p:extLst>
      <p:ext uri="{BB962C8B-B14F-4D97-AF65-F5344CB8AC3E}">
        <p14:creationId xmlns:p14="http://schemas.microsoft.com/office/powerpoint/2010/main" val="249035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Women are a minority among engineering undergraduates in the UK (HESA, 2023), putting them in a marginalised position in the masculine culture of engineering education (</a:t>
            </a:r>
            <a:r>
              <a:rPr lang="en-GB" dirty="0" err="1"/>
              <a:t>Secules</a:t>
            </a:r>
            <a:r>
              <a:rPr lang="en-GB" dirty="0"/>
              <a:t>, 2019).</a:t>
            </a:r>
          </a:p>
          <a:p>
            <a:r>
              <a:rPr lang="en-GB" dirty="0"/>
              <a:t>Gender is an under-explored variable in LIS research (Urquhart &amp; Yeoman, 2010).</a:t>
            </a:r>
          </a:p>
          <a:p>
            <a:r>
              <a:rPr lang="en-GB" baseline="0" dirty="0"/>
              <a:t>Emotional experiences impact both information behaviour and learning (e.g. Given, 2007), so the challenging learning environment experienced by marginalised students is likely to also impact this area.</a:t>
            </a:r>
            <a:endParaRPr lang="en-GB" dirty="0"/>
          </a:p>
        </p:txBody>
      </p:sp>
      <p:sp>
        <p:nvSpPr>
          <p:cNvPr id="4" name="Slide Number Placeholder 3"/>
          <p:cNvSpPr>
            <a:spLocks noGrp="1"/>
          </p:cNvSpPr>
          <p:nvPr>
            <p:ph type="sldNum" sz="quarter" idx="5"/>
          </p:nvPr>
        </p:nvSpPr>
        <p:spPr/>
        <p:txBody>
          <a:bodyPr/>
          <a:lstStyle/>
          <a:p>
            <a:fld id="{9A661E7C-7AC4-4CBD-926A-234C64CE5296}" type="slidenum">
              <a:rPr lang="en-GB" smtClean="0"/>
              <a:t>2</a:t>
            </a:fld>
            <a:endParaRPr lang="en-GB"/>
          </a:p>
        </p:txBody>
      </p:sp>
    </p:spTree>
    <p:extLst>
      <p:ext uri="{BB962C8B-B14F-4D97-AF65-F5344CB8AC3E}">
        <p14:creationId xmlns:p14="http://schemas.microsoft.com/office/powerpoint/2010/main" val="4293353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Information experience:</a:t>
            </a:r>
            <a:r>
              <a:rPr lang="en-GB" baseline="0" dirty="0"/>
              <a:t> A unifying approach bringing together the </a:t>
            </a:r>
            <a:r>
              <a:rPr lang="en-GB" sz="1200" kern="1200" dirty="0">
                <a:solidFill>
                  <a:schemeClr val="tx1"/>
                </a:solidFill>
                <a:effectLst/>
                <a:latin typeface="+mn-lt"/>
                <a:ea typeface="+mn-ea"/>
                <a:cs typeface="+mn-cs"/>
              </a:rPr>
              <a:t>research discipline of information behaviour and the applied discipline of information literacy (Hepworth, </a:t>
            </a:r>
            <a:r>
              <a:rPr lang="en-GB" sz="1200" kern="1200" dirty="0" err="1">
                <a:solidFill>
                  <a:schemeClr val="tx1"/>
                </a:solidFill>
                <a:effectLst/>
                <a:latin typeface="+mn-lt"/>
                <a:ea typeface="+mn-ea"/>
                <a:cs typeface="+mn-cs"/>
              </a:rPr>
              <a:t>Almehmadi</a:t>
            </a:r>
            <a:r>
              <a:rPr lang="en-GB" sz="1200" kern="1200" dirty="0">
                <a:solidFill>
                  <a:schemeClr val="tx1"/>
                </a:solidFill>
                <a:effectLst/>
                <a:latin typeface="+mn-lt"/>
                <a:ea typeface="+mn-ea"/>
                <a:cs typeface="+mn-cs"/>
              </a:rPr>
              <a:t>, &amp; Maynard, 2014). </a:t>
            </a:r>
            <a:endParaRPr lang="en-GB" dirty="0"/>
          </a:p>
        </p:txBody>
      </p:sp>
      <p:sp>
        <p:nvSpPr>
          <p:cNvPr id="4" name="Slide Number Placeholder 3"/>
          <p:cNvSpPr>
            <a:spLocks noGrp="1"/>
          </p:cNvSpPr>
          <p:nvPr>
            <p:ph type="sldNum" sz="quarter" idx="5"/>
          </p:nvPr>
        </p:nvSpPr>
        <p:spPr/>
        <p:txBody>
          <a:bodyPr/>
          <a:lstStyle/>
          <a:p>
            <a:fld id="{9A661E7C-7AC4-4CBD-926A-234C64CE5296}" type="slidenum">
              <a:rPr lang="en-GB" smtClean="0"/>
              <a:t>4</a:t>
            </a:fld>
            <a:endParaRPr lang="en-GB"/>
          </a:p>
        </p:txBody>
      </p:sp>
    </p:spTree>
    <p:extLst>
      <p:ext uri="{BB962C8B-B14F-4D97-AF65-F5344CB8AC3E}">
        <p14:creationId xmlns:p14="http://schemas.microsoft.com/office/powerpoint/2010/main" val="216977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Insufficient LIS research has focused on undergraduate engineering students, and the research that has been done is piecemeal (Mercer et al., 2019).</a:t>
            </a:r>
          </a:p>
          <a:p>
            <a:r>
              <a:rPr lang="en-GB" dirty="0"/>
              <a:t>LIS research into the information literacy of engineering students often casts them in a deficit role (e.g. Leckie &amp; Fullerton, 1999), however more recent research argues that student information behaviour mirrors that of professional engineers so is appropriate to their discipline (</a:t>
            </a:r>
            <a:r>
              <a:rPr lang="en-GB" dirty="0" err="1"/>
              <a:t>Dommermuth</a:t>
            </a:r>
            <a:r>
              <a:rPr lang="en-GB" dirty="0"/>
              <a:t> &amp; Roberts, 2022; Madden et al., 2018).</a:t>
            </a:r>
          </a:p>
          <a:p>
            <a:r>
              <a:rPr lang="en-GB" dirty="0"/>
              <a:t>Engineering students are focused on the application of information rather than research as a process in its own right (</a:t>
            </a:r>
            <a:r>
              <a:rPr lang="en-GB" dirty="0" err="1"/>
              <a:t>Fosmire</a:t>
            </a:r>
            <a:r>
              <a:rPr lang="en-GB" dirty="0"/>
              <a:t>, 2007; Mercer et al., 2019). They may struggle to identify their information needs and are often unaware of scholarly resources (</a:t>
            </a:r>
            <a:r>
              <a:rPr lang="en-GB" dirty="0" err="1"/>
              <a:t>Denick</a:t>
            </a:r>
            <a:r>
              <a:rPr lang="en-GB" dirty="0"/>
              <a:t> et al., 2010; </a:t>
            </a:r>
            <a:r>
              <a:rPr lang="en-GB" dirty="0" err="1"/>
              <a:t>Ercegovac</a:t>
            </a:r>
            <a:r>
              <a:rPr lang="en-GB" dirty="0"/>
              <a:t>, 2009; </a:t>
            </a:r>
            <a:r>
              <a:rPr lang="en-GB" dirty="0" err="1"/>
              <a:t>Makhafola</a:t>
            </a:r>
            <a:r>
              <a:rPr lang="en-GB" dirty="0"/>
              <a:t> &amp; Van Deventer, 2020; Mentzer &amp; </a:t>
            </a:r>
            <a:r>
              <a:rPr lang="en-GB" dirty="0" err="1"/>
              <a:t>Fosmire</a:t>
            </a:r>
            <a:r>
              <a:rPr lang="en-GB" dirty="0"/>
              <a:t>, 2015). </a:t>
            </a:r>
          </a:p>
          <a:p>
            <a:r>
              <a:rPr lang="en-GB" dirty="0"/>
              <a:t>Information seeking, gathering, evaluation and use tends to become more complex and sophisticated as students advance through their courses (Baer &amp; Li, 2009; Douglas, Epps, et al., 2015; Hagiwara et al., 2022; </a:t>
            </a:r>
            <a:r>
              <a:rPr lang="en-GB" dirty="0" err="1"/>
              <a:t>Talikka</a:t>
            </a:r>
            <a:r>
              <a:rPr lang="en-GB" dirty="0"/>
              <a:t> et al., 2018; Yu et al., 2006).</a:t>
            </a:r>
          </a:p>
          <a:p>
            <a:r>
              <a:rPr lang="en-GB" dirty="0"/>
              <a:t>Most LIS studies into engineering students do not disclose the gender balance of participants. Of those that do, most have very low numbers of female participants.</a:t>
            </a:r>
          </a:p>
          <a:p>
            <a:endParaRPr lang="en-GB" dirty="0"/>
          </a:p>
        </p:txBody>
      </p:sp>
      <p:sp>
        <p:nvSpPr>
          <p:cNvPr id="4" name="Slide Number Placeholder 3"/>
          <p:cNvSpPr>
            <a:spLocks noGrp="1"/>
          </p:cNvSpPr>
          <p:nvPr>
            <p:ph type="sldNum" sz="quarter" idx="5"/>
          </p:nvPr>
        </p:nvSpPr>
        <p:spPr/>
        <p:txBody>
          <a:bodyPr/>
          <a:lstStyle/>
          <a:p>
            <a:fld id="{9A661E7C-7AC4-4CBD-926A-234C64CE5296}" type="slidenum">
              <a:rPr lang="en-GB" smtClean="0"/>
              <a:t>6</a:t>
            </a:fld>
            <a:endParaRPr lang="en-GB"/>
          </a:p>
        </p:txBody>
      </p:sp>
    </p:spTree>
    <p:extLst>
      <p:ext uri="{BB962C8B-B14F-4D97-AF65-F5344CB8AC3E}">
        <p14:creationId xmlns:p14="http://schemas.microsoft.com/office/powerpoint/2010/main" val="436075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Gender is sometimes included as a variable in LIS studies, but the results are varied and often contradictory, and gender is rarely an explicit focus of the research questions (Urquhart &amp; Yeoman, 2010).</a:t>
            </a:r>
          </a:p>
          <a:p>
            <a:r>
              <a:rPr lang="en-GB" sz="1200" dirty="0"/>
              <a:t>Small amount of evidence indicates women may self-assess their IL skills lower than men, but evidence on actual competence is inconclusive (e.g. Pinto et al., 2020; Victor-</a:t>
            </a:r>
            <a:r>
              <a:rPr lang="en-GB" sz="1200" dirty="0" err="1"/>
              <a:t>Aigbodion</a:t>
            </a:r>
            <a:r>
              <a:rPr lang="en-GB" sz="1200" dirty="0"/>
              <a:t>, 2022).</a:t>
            </a:r>
          </a:p>
          <a:p>
            <a:r>
              <a:rPr lang="en-GB" sz="1200" dirty="0"/>
              <a:t>Intersectional identities and sociocultural influences on women’s information literacy and behaviour are rarely considered (some rare examples include Mortimore &amp; Wall, 2009 and Folk, 2018, 2019).</a:t>
            </a:r>
          </a:p>
        </p:txBody>
      </p:sp>
      <p:sp>
        <p:nvSpPr>
          <p:cNvPr id="4" name="Slide Number Placeholder 3"/>
          <p:cNvSpPr>
            <a:spLocks noGrp="1"/>
          </p:cNvSpPr>
          <p:nvPr>
            <p:ph type="sldNum" sz="quarter" idx="5"/>
          </p:nvPr>
        </p:nvSpPr>
        <p:spPr/>
        <p:txBody>
          <a:bodyPr/>
          <a:lstStyle/>
          <a:p>
            <a:fld id="{9A661E7C-7AC4-4CBD-926A-234C64CE5296}" type="slidenum">
              <a:rPr lang="en-GB" smtClean="0"/>
              <a:t>7</a:t>
            </a:fld>
            <a:endParaRPr lang="en-GB"/>
          </a:p>
        </p:txBody>
      </p:sp>
    </p:spTree>
    <p:extLst>
      <p:ext uri="{BB962C8B-B14F-4D97-AF65-F5344CB8AC3E}">
        <p14:creationId xmlns:p14="http://schemas.microsoft.com/office/powerpoint/2010/main" val="3289033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2400" dirty="0"/>
              <a:t>Participants: Share their knowledge and experiences</a:t>
            </a:r>
          </a:p>
          <a:p>
            <a:pPr lvl="0"/>
            <a:r>
              <a:rPr lang="en-GB" sz="2400" dirty="0"/>
              <a:t>Participating institutions: Evidence of participation in gender equity research (useful for Athena Swan!)</a:t>
            </a:r>
          </a:p>
          <a:p>
            <a:pPr lvl="0"/>
            <a:r>
              <a:rPr lang="en-GB" sz="2400" dirty="0"/>
              <a:t>LIS evidence base: Greater understanding of gendered information behaviour.</a:t>
            </a:r>
          </a:p>
          <a:p>
            <a:pPr lvl="0"/>
            <a:r>
              <a:rPr lang="en-GB" sz="2400" dirty="0"/>
              <a:t>Me: I get to say “it’s Doctor, actually” when people ask “is it Miss or Mrs?”</a:t>
            </a:r>
          </a:p>
        </p:txBody>
      </p:sp>
      <p:sp>
        <p:nvSpPr>
          <p:cNvPr id="4" name="Slide Number Placeholder 3"/>
          <p:cNvSpPr>
            <a:spLocks noGrp="1"/>
          </p:cNvSpPr>
          <p:nvPr>
            <p:ph type="sldNum" sz="quarter" idx="5"/>
          </p:nvPr>
        </p:nvSpPr>
        <p:spPr/>
        <p:txBody>
          <a:bodyPr/>
          <a:lstStyle/>
          <a:p>
            <a:fld id="{9A661E7C-7AC4-4CBD-926A-234C64CE5296}" type="slidenum">
              <a:rPr lang="en-GB" smtClean="0"/>
              <a:t>11</a:t>
            </a:fld>
            <a:endParaRPr lang="en-GB"/>
          </a:p>
        </p:txBody>
      </p:sp>
    </p:spTree>
    <p:extLst>
      <p:ext uri="{BB962C8B-B14F-4D97-AF65-F5344CB8AC3E}">
        <p14:creationId xmlns:p14="http://schemas.microsoft.com/office/powerpoint/2010/main" val="828722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90EC-AC86-A57E-2BA5-B9BEDC8C8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F70F0BB-CE5B-3F8C-6920-F73D9D1D9A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B8EA5FF-7AE5-895A-B4EA-F91FD035759C}"/>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5" name="Footer Placeholder 4">
            <a:extLst>
              <a:ext uri="{FF2B5EF4-FFF2-40B4-BE49-F238E27FC236}">
                <a16:creationId xmlns:a16="http://schemas.microsoft.com/office/drawing/2014/main" id="{DF7655A9-EB71-274E-C0EE-768F83F42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60F0AD-80EB-EDA9-4A39-359303D24097}"/>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530723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76CC-144F-60E7-DB7E-949661AE06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9D64AF-AB56-7AFD-9118-7760C15E9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E4D8C7-4D51-0CE4-CA38-45D04FDD3564}"/>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5" name="Footer Placeholder 4">
            <a:extLst>
              <a:ext uri="{FF2B5EF4-FFF2-40B4-BE49-F238E27FC236}">
                <a16:creationId xmlns:a16="http://schemas.microsoft.com/office/drawing/2014/main" id="{5936C7FA-B63A-E956-6121-17D9FF2717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BA3FD4-C9E4-486B-75E1-13983336BF45}"/>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2494325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263CF-220D-EA6E-E1C3-2AE0F4B206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73D476A-493D-CCC7-9DA2-0002A6FF6E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655127-4569-B4E4-7394-0D01997CE19C}"/>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5" name="Footer Placeholder 4">
            <a:extLst>
              <a:ext uri="{FF2B5EF4-FFF2-40B4-BE49-F238E27FC236}">
                <a16:creationId xmlns:a16="http://schemas.microsoft.com/office/drawing/2014/main" id="{5722A578-3F8E-751A-9E6E-F4D778663E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C9302E-0AB6-A8F8-B53D-C6468B536ECC}"/>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240605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3E3D0-E148-6219-29DE-059C73A4B4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3EDF99-F77C-2FC2-978E-9F87526863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C663649-3EC2-986C-5695-DA20CE4AD7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47578B5-C1BD-087C-D362-0350B0993685}"/>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6" name="Footer Placeholder 5">
            <a:extLst>
              <a:ext uri="{FF2B5EF4-FFF2-40B4-BE49-F238E27FC236}">
                <a16:creationId xmlns:a16="http://schemas.microsoft.com/office/drawing/2014/main" id="{A48BAE65-D7E1-9B00-AA65-ECFB2DA5A2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9637BB-A492-0840-3C52-7062C1B3809F}"/>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3987203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6F269-D564-99CD-C3D0-9959C6CAE1B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59A7BE-F0AB-D353-4B3A-DBDCD3BCEE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0BDA52-DFC5-3FF5-C756-AC93949882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041A623-8A9D-A3D5-4884-B1311701AC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7CEA5E-56F2-BD03-1F6C-B564B10A2F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02022BA-BF1E-414F-D410-496A9B946B81}"/>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8" name="Footer Placeholder 7">
            <a:extLst>
              <a:ext uri="{FF2B5EF4-FFF2-40B4-BE49-F238E27FC236}">
                <a16:creationId xmlns:a16="http://schemas.microsoft.com/office/drawing/2014/main" id="{04EA6E0D-0D0A-7825-DE1C-A323A83D7CC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8F8B774-1BD2-5D2A-AADF-4F3F168683FF}"/>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162682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3EA3-A0A3-027C-709C-8B27EDDDBE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852E8C8-7B33-9A33-822E-80F9C714AC8B}"/>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4" name="Footer Placeholder 3">
            <a:extLst>
              <a:ext uri="{FF2B5EF4-FFF2-40B4-BE49-F238E27FC236}">
                <a16:creationId xmlns:a16="http://schemas.microsoft.com/office/drawing/2014/main" id="{92405514-DF57-56D9-22A9-F77E00B18C1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D36FAD-3478-6895-7A75-FF91D4B711BB}"/>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58866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B4D0C9-0E84-CF56-8C87-97D3077D2F21}"/>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3" name="Footer Placeholder 2">
            <a:extLst>
              <a:ext uri="{FF2B5EF4-FFF2-40B4-BE49-F238E27FC236}">
                <a16:creationId xmlns:a16="http://schemas.microsoft.com/office/drawing/2014/main" id="{FC67ADF3-052A-758D-DF6F-B6D6DF1145C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EC19A85-84CC-5FBE-8F9E-05984108E305}"/>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583343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2660-427C-0864-A0A4-607EAFABAD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9799475-4578-7A8E-9F26-065BAF4F86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DE61BBA-1B53-BF85-2387-B69F865DE5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167B64-C83C-3980-E295-6BB84F83E7F2}"/>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6" name="Footer Placeholder 5">
            <a:extLst>
              <a:ext uri="{FF2B5EF4-FFF2-40B4-BE49-F238E27FC236}">
                <a16:creationId xmlns:a16="http://schemas.microsoft.com/office/drawing/2014/main" id="{123ED95D-FFBE-B69A-8977-DC81E0E75B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D107A5-F56B-2F1B-F70C-45789B6B5D47}"/>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307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7065D-4994-2164-F04E-3ECA065213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6B9190-93D9-92A9-1AF7-0FB4B525C6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438262B-4622-A2DF-F1B6-739C6A8CB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FE3C7-5DD4-2366-3899-68E2CAB9D35B}"/>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6" name="Footer Placeholder 5">
            <a:extLst>
              <a:ext uri="{FF2B5EF4-FFF2-40B4-BE49-F238E27FC236}">
                <a16:creationId xmlns:a16="http://schemas.microsoft.com/office/drawing/2014/main" id="{F8A4E29F-6087-0AE6-7219-CD768EAAE5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185CED-F0F9-1F6A-6E4D-8E42DA3C958A}"/>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3850858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5F22A-9B19-936A-FB4E-90DDB5CC37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E4D67A-B05B-96AF-BD27-6F61613279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8FEDFC-90E8-8441-E2C9-3E9265319FD7}"/>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5" name="Footer Placeholder 4">
            <a:extLst>
              <a:ext uri="{FF2B5EF4-FFF2-40B4-BE49-F238E27FC236}">
                <a16:creationId xmlns:a16="http://schemas.microsoft.com/office/drawing/2014/main" id="{7B6B4C7B-6300-F4AE-C73E-77534DB5EB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AA0AA-E13E-C814-41E3-AD2E13A43003}"/>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209545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B7723-9215-05DC-E994-DB70CB8040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C95A41-7BD8-A750-8EE6-F86C7ABBD3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94F403-935A-4E62-7F88-3209FBE075B7}"/>
              </a:ext>
            </a:extLst>
          </p:cNvPr>
          <p:cNvSpPr>
            <a:spLocks noGrp="1"/>
          </p:cNvSpPr>
          <p:nvPr>
            <p:ph type="dt" sz="half" idx="10"/>
          </p:nvPr>
        </p:nvSpPr>
        <p:spPr/>
        <p:txBody>
          <a:bodyPr/>
          <a:lstStyle/>
          <a:p>
            <a:fld id="{CC38B1A2-9705-4E36-B04D-A8EB9AFFFCA0}" type="datetimeFigureOut">
              <a:rPr lang="en-GB" smtClean="0"/>
              <a:t>28/04/2024</a:t>
            </a:fld>
            <a:endParaRPr lang="en-GB"/>
          </a:p>
        </p:txBody>
      </p:sp>
      <p:sp>
        <p:nvSpPr>
          <p:cNvPr id="5" name="Footer Placeholder 4">
            <a:extLst>
              <a:ext uri="{FF2B5EF4-FFF2-40B4-BE49-F238E27FC236}">
                <a16:creationId xmlns:a16="http://schemas.microsoft.com/office/drawing/2014/main" id="{0D8F4C2F-02FC-CDFA-7D43-8FD7CBB4F8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2355C7-1995-33FC-0138-656266A97A36}"/>
              </a:ext>
            </a:extLst>
          </p:cNvPr>
          <p:cNvSpPr>
            <a:spLocks noGrp="1"/>
          </p:cNvSpPr>
          <p:nvPr>
            <p:ph type="sldNum" sz="quarter" idx="12"/>
          </p:nvPr>
        </p:nvSpPr>
        <p:spPr/>
        <p:txBody>
          <a:bodyPr/>
          <a:lstStyle/>
          <a:p>
            <a:fld id="{B76FFFFC-74B9-42BD-A5AD-92C192851893}" type="slidenum">
              <a:rPr lang="en-GB" smtClean="0"/>
              <a:t>‹#›</a:t>
            </a:fld>
            <a:endParaRPr lang="en-GB"/>
          </a:p>
        </p:txBody>
      </p:sp>
    </p:spTree>
    <p:extLst>
      <p:ext uri="{BB962C8B-B14F-4D97-AF65-F5344CB8AC3E}">
        <p14:creationId xmlns:p14="http://schemas.microsoft.com/office/powerpoint/2010/main" val="611922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2287F4-4143-8071-7D13-12316EDEB2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2DFBE7-AD4D-A675-A1F1-EC3F58C019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DC977A-3C60-7C44-8E33-149DD2B534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8B1A2-9705-4E36-B04D-A8EB9AFFFCA0}" type="datetimeFigureOut">
              <a:rPr lang="en-GB" smtClean="0"/>
              <a:t>28/04/2024</a:t>
            </a:fld>
            <a:endParaRPr lang="en-GB"/>
          </a:p>
        </p:txBody>
      </p:sp>
      <p:sp>
        <p:nvSpPr>
          <p:cNvPr id="5" name="Footer Placeholder 4">
            <a:extLst>
              <a:ext uri="{FF2B5EF4-FFF2-40B4-BE49-F238E27FC236}">
                <a16:creationId xmlns:a16="http://schemas.microsoft.com/office/drawing/2014/main" id="{E5A5F025-3DAA-581A-659D-6EE5A4CE2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C529496-DA74-4F02-BCA3-0C27944C28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FFFFC-74B9-42BD-A5AD-92C192851893}" type="slidenum">
              <a:rPr lang="en-GB" smtClean="0"/>
              <a:t>‹#›</a:t>
            </a:fld>
            <a:endParaRPr lang="en-GB"/>
          </a:p>
        </p:txBody>
      </p:sp>
    </p:spTree>
    <p:extLst>
      <p:ext uri="{BB962C8B-B14F-4D97-AF65-F5344CB8AC3E}">
        <p14:creationId xmlns:p14="http://schemas.microsoft.com/office/powerpoint/2010/main" val="344235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lwoods3@sheffield.ac.uk" TargetMode="External"/><Relationship Id="rId7"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hyperlink" Target="https://woodsieresearch.co.uk/" TargetMode="External"/><Relationship Id="rId5" Type="http://schemas.openxmlformats.org/officeDocument/2006/relationships/hyperlink" Target="https://bsky.app/profile/woodsiegirl.bsky.social" TargetMode="External"/><Relationship Id="rId4" Type="http://schemas.openxmlformats.org/officeDocument/2006/relationships/hyperlink" Target="mailto:glammr.us/@woodsiegirl"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doi.org/10.11645/12.2.2468" TargetMode="External"/><Relationship Id="rId3" Type="http://schemas.openxmlformats.org/officeDocument/2006/relationships/hyperlink" Target="https://doi.org/10.1108/02640470910979606" TargetMode="External"/><Relationship Id="rId7" Type="http://schemas.openxmlformats.org/officeDocument/2006/relationships/hyperlink" Target="https://doi.org/10.5062/F4XK8CG6" TargetMode="External"/><Relationship Id="rId2" Type="http://schemas.openxmlformats.org/officeDocument/2006/relationships/hyperlink" Target="https://peer.asee.org/4724" TargetMode="External"/><Relationship Id="rId1" Type="http://schemas.openxmlformats.org/officeDocument/2006/relationships/slideLayout" Target="../slideLayouts/slideLayout2.xml"/><Relationship Id="rId6" Type="http://schemas.openxmlformats.org/officeDocument/2006/relationships/hyperlink" Target="https://doi.org/10.18438/B8TK5Z" TargetMode="External"/><Relationship Id="rId5" Type="http://schemas.openxmlformats.org/officeDocument/2006/relationships/hyperlink" Target="https://doi.org/10.15760/comminfolit.2022.16.2.2" TargetMode="External"/><Relationship Id="rId4" Type="http://schemas.openxmlformats.org/officeDocument/2006/relationships/hyperlink" Target="https://doi.org/10.18260/1-2--16508"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doi.org/10.5860/crl.60.1.9" TargetMode="External"/><Relationship Id="rId3" Type="http://schemas.openxmlformats.org/officeDocument/2006/relationships/hyperlink" Target="https://www.vlebooks.com/Product/Index/388310?page=0" TargetMode="External"/><Relationship Id="rId7" Type="http://schemas.openxmlformats.org/officeDocument/2006/relationships/hyperlink" Target="https://doi.org/10.2307/1170620" TargetMode="External"/><Relationship Id="rId2" Type="http://schemas.openxmlformats.org/officeDocument/2006/relationships/hyperlink" Target="https://doi.org/10.5860/crl.80.5.658" TargetMode="External"/><Relationship Id="rId1" Type="http://schemas.openxmlformats.org/officeDocument/2006/relationships/slideLayout" Target="../slideLayouts/slideLayout2.xml"/><Relationship Id="rId6" Type="http://schemas.openxmlformats.org/officeDocument/2006/relationships/hyperlink" Target="https://www.hesa.ac.uk/data-and-analysis/students/what-study" TargetMode="External"/><Relationship Id="rId5" Type="http://schemas.openxmlformats.org/officeDocument/2006/relationships/hyperlink" Target="https://www.jstor.org/stable/42956132" TargetMode="External"/><Relationship Id="rId4" Type="http://schemas.openxmlformats.org/officeDocument/2006/relationships/hyperlink" Target="https://doi.org/10.5860/crl.83.4.610"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doi.org/10.1177/09610006211058907" TargetMode="External"/><Relationship Id="rId3" Type="http://schemas.openxmlformats.org/officeDocument/2006/relationships/hyperlink" Target="https://www.webology.org/issue.php?volume=11&amp;issue=21" TargetMode="External"/><Relationship Id="rId7" Type="http://schemas.openxmlformats.org/officeDocument/2006/relationships/hyperlink" Target="https://doi.org/10.1080/02763870802546373" TargetMode="External"/><Relationship Id="rId2" Type="http://schemas.openxmlformats.org/officeDocument/2006/relationships/hyperlink" Target="https://doi.org/10.1108/jd-07-2017-0097" TargetMode="External"/><Relationship Id="rId1" Type="http://schemas.openxmlformats.org/officeDocument/2006/relationships/slideLayout" Target="../slideLayouts/slideLayout2.xml"/><Relationship Id="rId6" Type="http://schemas.openxmlformats.org/officeDocument/2006/relationships/hyperlink" Target="https://uwspace.uwaterloo.ca/handle/10012/14781" TargetMode="External"/><Relationship Id="rId5" Type="http://schemas.openxmlformats.org/officeDocument/2006/relationships/hyperlink" Target="https://doi.org/10.7771/2157-9288.1108" TargetMode="External"/><Relationship Id="rId4" Type="http://schemas.openxmlformats.org/officeDocument/2006/relationships/hyperlink" Target="https://doi.org/10.1108/LM-04-2020-0061"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doi.org/10.18438/B85P4Q" TargetMode="External"/><Relationship Id="rId3" Type="http://schemas.openxmlformats.org/officeDocument/2006/relationships/hyperlink" Target="https://doi.org/10.1080/19378629.2019.1663200" TargetMode="External"/><Relationship Id="rId7" Type="http://schemas.openxmlformats.org/officeDocument/2006/relationships/hyperlink" Target="https://doi.org/10.1016/s0306-4573(02)00099-7" TargetMode="External"/><Relationship Id="rId2" Type="http://schemas.openxmlformats.org/officeDocument/2006/relationships/hyperlink" Target="https://doi.org/10.1108/RSR-03-2020-0020" TargetMode="External"/><Relationship Id="rId1" Type="http://schemas.openxmlformats.org/officeDocument/2006/relationships/slideLayout" Target="../slideLayouts/slideLayout2.xml"/><Relationship Id="rId6" Type="http://schemas.openxmlformats.org/officeDocument/2006/relationships/hyperlink" Target="https://doi.org/10.1016/s0740-8188(03)00003-3" TargetMode="External"/><Relationship Id="rId5" Type="http://schemas.openxmlformats.org/officeDocument/2006/relationships/hyperlink" Target="https://doi.org/10.1108/00220411011016399" TargetMode="External"/><Relationship Id="rId4" Type="http://schemas.openxmlformats.org/officeDocument/2006/relationships/hyperlink" Target="https://doi.org/10.1080/13614533.2017.136573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7465CB2-E160-4D8E-B8B3-B7AFCAFC5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BF79C704-FD27-4BBA-A751-4A80EDB173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1" name="Rectangle 20">
            <a:extLst>
              <a:ext uri="{FF2B5EF4-FFF2-40B4-BE49-F238E27FC236}">
                <a16:creationId xmlns:a16="http://schemas.microsoft.com/office/drawing/2014/main" id="{1A8FFABF-F1A6-4C80-A0A6-29F3162FE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D4C1E4B-EA97-41D4-855C-680107905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60B11FB2-F37C-6241-41DF-C83A1DEBE836}"/>
              </a:ext>
            </a:extLst>
          </p:cNvPr>
          <p:cNvSpPr>
            <a:spLocks noGrp="1"/>
          </p:cNvSpPr>
          <p:nvPr>
            <p:ph type="ctrTitle"/>
          </p:nvPr>
        </p:nvSpPr>
        <p:spPr>
          <a:xfrm>
            <a:off x="1357793" y="1468583"/>
            <a:ext cx="4074820" cy="3900512"/>
          </a:xfrm>
        </p:spPr>
        <p:txBody>
          <a:bodyPr vert="horz" lIns="91440" tIns="45720" rIns="91440" bIns="45720" rtlCol="0" anchor="t">
            <a:normAutofit/>
          </a:bodyPr>
          <a:lstStyle/>
          <a:p>
            <a:pPr algn="l"/>
            <a:r>
              <a:rPr lang="en-US" sz="4400" kern="1200" dirty="0">
                <a:solidFill>
                  <a:schemeClr val="tx1"/>
                </a:solidFill>
                <a:latin typeface="+mj-lt"/>
                <a:ea typeface="+mj-ea"/>
                <a:cs typeface="+mj-cs"/>
              </a:rPr>
              <a:t>Information experiences in the lifeworlds of female engineering undergraduates</a:t>
            </a:r>
          </a:p>
        </p:txBody>
      </p:sp>
      <p:sp>
        <p:nvSpPr>
          <p:cNvPr id="3" name="Subtitle 2">
            <a:extLst>
              <a:ext uri="{FF2B5EF4-FFF2-40B4-BE49-F238E27FC236}">
                <a16:creationId xmlns:a16="http://schemas.microsoft.com/office/drawing/2014/main" id="{9C86E3FC-237B-6FFC-8CC6-7D214EE73C95}"/>
              </a:ext>
            </a:extLst>
          </p:cNvPr>
          <p:cNvSpPr>
            <a:spLocks noGrp="1"/>
          </p:cNvSpPr>
          <p:nvPr>
            <p:ph type="subTitle" idx="1"/>
          </p:nvPr>
        </p:nvSpPr>
        <p:spPr>
          <a:xfrm>
            <a:off x="5715000" y="1468583"/>
            <a:ext cx="5105491" cy="3911679"/>
          </a:xfrm>
        </p:spPr>
        <p:txBody>
          <a:bodyPr vert="horz" lIns="91440" tIns="45720" rIns="91440" bIns="45720" rtlCol="0" anchor="b">
            <a:normAutofit/>
          </a:bodyPr>
          <a:lstStyle/>
          <a:p>
            <a:pPr algn="l"/>
            <a:r>
              <a:rPr lang="en-US" sz="3200" b="1" dirty="0"/>
              <a:t>Laura Woods</a:t>
            </a:r>
          </a:p>
          <a:p>
            <a:pPr algn="l"/>
            <a:endParaRPr lang="en-US" sz="3200" b="1" dirty="0"/>
          </a:p>
          <a:p>
            <a:pPr algn="l"/>
            <a:r>
              <a:rPr lang="en-US" sz="2000" dirty="0"/>
              <a:t>Part-time PhD student, University of Sheffield </a:t>
            </a:r>
          </a:p>
          <a:p>
            <a:pPr algn="l"/>
            <a:r>
              <a:rPr lang="en-US" sz="2000" dirty="0"/>
              <a:t>Subject Librarian, University of Huddersfield</a:t>
            </a:r>
          </a:p>
          <a:p>
            <a:pPr algn="l"/>
            <a:r>
              <a:rPr lang="en-US" sz="2000" dirty="0"/>
              <a:t>Supervisors: Pam McKinney &amp; Sheila Webber</a:t>
            </a:r>
          </a:p>
          <a:p>
            <a:pPr algn="l"/>
            <a:r>
              <a:rPr lang="en-US" sz="2000" dirty="0"/>
              <a:t>Libraries &amp; Information Society Research Group</a:t>
            </a:r>
          </a:p>
        </p:txBody>
      </p:sp>
    </p:spTree>
    <p:extLst>
      <p:ext uri="{BB962C8B-B14F-4D97-AF65-F5344CB8AC3E}">
        <p14:creationId xmlns:p14="http://schemas.microsoft.com/office/powerpoint/2010/main" val="3838367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DFE267-BD6F-CE29-A985-D7CCBB0255A0}"/>
              </a:ext>
            </a:extLst>
          </p:cNvPr>
          <p:cNvSpPr>
            <a:spLocks noGrp="1"/>
          </p:cNvSpPr>
          <p:nvPr>
            <p:ph type="title"/>
          </p:nvPr>
        </p:nvSpPr>
        <p:spPr>
          <a:xfrm>
            <a:off x="1156851" y="637762"/>
            <a:ext cx="9888496" cy="900131"/>
          </a:xfrm>
        </p:spPr>
        <p:txBody>
          <a:bodyPr anchor="t">
            <a:normAutofit/>
          </a:bodyPr>
          <a:lstStyle/>
          <a:p>
            <a:r>
              <a:rPr lang="en-GB" sz="4000" dirty="0">
                <a:solidFill>
                  <a:schemeClr val="bg1"/>
                </a:solidFill>
              </a:rPr>
              <a:t>Background</a:t>
            </a:r>
          </a:p>
        </p:txBody>
      </p:sp>
      <p:sp>
        <p:nvSpPr>
          <p:cNvPr id="13" name="Rectangle 12">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6">
            <a:extLst>
              <a:ext uri="{FF2B5EF4-FFF2-40B4-BE49-F238E27FC236}">
                <a16:creationId xmlns:a16="http://schemas.microsoft.com/office/drawing/2014/main" id="{E2B0D6B5-2C07-9819-A2E8-BF11927D0FE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801776806"/>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3039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2CAAAD-5797-17E8-6468-282A75FA9638}"/>
              </a:ext>
            </a:extLst>
          </p:cNvPr>
          <p:cNvSpPr>
            <a:spLocks noGrp="1"/>
          </p:cNvSpPr>
          <p:nvPr>
            <p:ph type="title"/>
          </p:nvPr>
        </p:nvSpPr>
        <p:spPr>
          <a:xfrm>
            <a:off x="1151747" y="305205"/>
            <a:ext cx="9888496" cy="1222570"/>
          </a:xfrm>
        </p:spPr>
        <p:txBody>
          <a:bodyPr anchor="t">
            <a:normAutofit fontScale="90000"/>
          </a:bodyPr>
          <a:lstStyle/>
          <a:p>
            <a:pPr marL="0" indent="0">
              <a:buNone/>
            </a:pPr>
            <a:r>
              <a:rPr lang="en-GB" sz="4000" b="1" dirty="0">
                <a:solidFill>
                  <a:schemeClr val="bg1"/>
                </a:solidFill>
              </a:rPr>
              <a:t>Aim</a:t>
            </a:r>
            <a:r>
              <a:rPr lang="en-GB" sz="4000" dirty="0">
                <a:solidFill>
                  <a:schemeClr val="bg1"/>
                </a:solidFill>
              </a:rPr>
              <a:t>: </a:t>
            </a:r>
            <a:r>
              <a:rPr lang="en-GB" sz="4000" kern="1200" dirty="0">
                <a:solidFill>
                  <a:schemeClr val="bg1"/>
                </a:solidFill>
                <a:effectLst/>
                <a:latin typeface="+mn-lt"/>
                <a:ea typeface="+mn-ea"/>
                <a:cs typeface="+mn-cs"/>
              </a:rPr>
              <a:t>to explore information experiences within the lifeworlds of female engineering undergraduates.</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9D3594-17D4-A787-DB3B-39FB39FB0A40}"/>
              </a:ext>
            </a:extLst>
          </p:cNvPr>
          <p:cNvSpPr>
            <a:spLocks noGrp="1"/>
          </p:cNvSpPr>
          <p:nvPr>
            <p:ph idx="1"/>
          </p:nvPr>
        </p:nvSpPr>
        <p:spPr>
          <a:xfrm>
            <a:off x="1155548" y="2217343"/>
            <a:ext cx="10608084" cy="3959619"/>
          </a:xfrm>
        </p:spPr>
        <p:txBody>
          <a:bodyPr>
            <a:noAutofit/>
          </a:bodyPr>
          <a:lstStyle/>
          <a:p>
            <a:pPr marL="0" indent="0">
              <a:buNone/>
            </a:pPr>
            <a:r>
              <a:rPr lang="en-GB" sz="2200" b="1" kern="1200" dirty="0">
                <a:effectLst/>
                <a:latin typeface="+mn-lt"/>
                <a:ea typeface="+mn-ea"/>
                <a:cs typeface="+mn-cs"/>
              </a:rPr>
              <a:t>Research questions:</a:t>
            </a:r>
          </a:p>
          <a:p>
            <a:pPr marL="514350" lvl="0" indent="-514350">
              <a:buFont typeface="+mj-lt"/>
              <a:buAutoNum type="arabicPeriod"/>
            </a:pPr>
            <a:r>
              <a:rPr lang="en-GB" sz="2200" kern="1200" dirty="0">
                <a:effectLst/>
                <a:latin typeface="+mn-lt"/>
                <a:ea typeface="+mn-ea"/>
                <a:cs typeface="+mn-cs"/>
              </a:rPr>
              <a:t>How does the lived experience of being a woman in an undergraduate engineering classroom shape the information behaviour of women students?</a:t>
            </a:r>
          </a:p>
          <a:p>
            <a:pPr marL="514350" lvl="0" indent="-514350">
              <a:buFont typeface="+mj-lt"/>
              <a:buAutoNum type="arabicPeriod"/>
            </a:pPr>
            <a:r>
              <a:rPr lang="en-GB" sz="2200" kern="1200" dirty="0">
                <a:effectLst/>
                <a:latin typeface="+mn-lt"/>
                <a:ea typeface="+mn-ea"/>
                <a:cs typeface="+mn-cs"/>
              </a:rPr>
              <a:t>How does the gendered learning environment of an Engineering classroom </a:t>
            </a:r>
            <a:r>
              <a:rPr lang="en-GB" sz="2200" dirty="0"/>
              <a:t>interact with</a:t>
            </a:r>
            <a:r>
              <a:rPr lang="en-GB" sz="2200" kern="1200" dirty="0">
                <a:effectLst/>
                <a:latin typeface="+mn-lt"/>
                <a:ea typeface="+mn-ea"/>
                <a:cs typeface="+mn-cs"/>
              </a:rPr>
              <a:t> women’s information literacy development?</a:t>
            </a:r>
          </a:p>
          <a:p>
            <a:pPr marL="514350" lvl="0" indent="-514350">
              <a:buFont typeface="+mj-lt"/>
              <a:buAutoNum type="arabicPeriod"/>
            </a:pPr>
            <a:r>
              <a:rPr lang="en-GB" sz="2200" kern="1200" dirty="0">
                <a:effectLst/>
                <a:latin typeface="+mn-lt"/>
                <a:ea typeface="+mn-ea"/>
                <a:cs typeface="+mn-cs"/>
              </a:rPr>
              <a:t>What are the aims and motivations of female engineering students when engaging with information?</a:t>
            </a:r>
          </a:p>
          <a:p>
            <a:pPr marL="514350" indent="-514350">
              <a:buFont typeface="+mj-lt"/>
              <a:buAutoNum type="arabicPeriod"/>
            </a:pPr>
            <a:r>
              <a:rPr lang="en-GB" sz="2200" kern="1200" dirty="0">
                <a:effectLst/>
                <a:latin typeface="+mn-lt"/>
                <a:ea typeface="+mn-ea"/>
                <a:cs typeface="+mn-cs"/>
              </a:rPr>
              <a:t>What role does affect play in women engineering students’ information experiences?</a:t>
            </a:r>
          </a:p>
          <a:p>
            <a:pPr marL="514350" indent="-514350">
              <a:buFont typeface="+mj-lt"/>
              <a:buAutoNum type="arabicPeriod"/>
            </a:pPr>
            <a:r>
              <a:rPr lang="en-GB" sz="2200" kern="1200" dirty="0">
                <a:effectLst/>
                <a:latin typeface="+mn-lt"/>
                <a:ea typeface="+mn-ea"/>
                <a:cs typeface="+mn-cs"/>
              </a:rPr>
              <a:t>Is personal epistemology, specifically Women’s Ways of Knowing (WWK), a useful lens through which to examine women engineering students’ information experiences?</a:t>
            </a:r>
            <a:endParaRPr lang="en-GB" sz="2200" dirty="0"/>
          </a:p>
        </p:txBody>
      </p:sp>
    </p:spTree>
    <p:extLst>
      <p:ext uri="{BB962C8B-B14F-4D97-AF65-F5344CB8AC3E}">
        <p14:creationId xmlns:p14="http://schemas.microsoft.com/office/powerpoint/2010/main" val="2384108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1612C-19F3-96B7-0384-730BA36D84EA}"/>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Key concepts (1)</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D59E7202-E221-8F1C-FC72-436C75CDA77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339095677"/>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42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642BF87-7957-4ABA-A81C-D778B636D651}"/>
                                            </p:graphicEl>
                                          </p:spTgt>
                                        </p:tgtEl>
                                        <p:attrNameLst>
                                          <p:attrName>style.visibility</p:attrName>
                                        </p:attrNameLst>
                                      </p:cBhvr>
                                      <p:to>
                                        <p:strVal val="visible"/>
                                      </p:to>
                                    </p:set>
                                    <p:animEffect transition="in" filter="fade">
                                      <p:cBhvr>
                                        <p:cTn id="7" dur="500"/>
                                        <p:tgtEl>
                                          <p:spTgt spid="4">
                                            <p:graphicEl>
                                              <a:dgm id="{0642BF87-7957-4ABA-A81C-D778B636D651}"/>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6E770E91-4DFF-4772-A57D-2857897DDA7E}"/>
                                            </p:graphicEl>
                                          </p:spTgt>
                                        </p:tgtEl>
                                        <p:attrNameLst>
                                          <p:attrName>style.visibility</p:attrName>
                                        </p:attrNameLst>
                                      </p:cBhvr>
                                      <p:to>
                                        <p:strVal val="visible"/>
                                      </p:to>
                                    </p:set>
                                    <p:animEffect transition="in" filter="fade">
                                      <p:cBhvr>
                                        <p:cTn id="10" dur="500"/>
                                        <p:tgtEl>
                                          <p:spTgt spid="4">
                                            <p:graphicEl>
                                              <a:dgm id="{6E770E91-4DFF-4772-A57D-2857897DDA7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A02F14CA-3CFF-4631-B36C-718861098085}"/>
                                            </p:graphicEl>
                                          </p:spTgt>
                                        </p:tgtEl>
                                        <p:attrNameLst>
                                          <p:attrName>style.visibility</p:attrName>
                                        </p:attrNameLst>
                                      </p:cBhvr>
                                      <p:to>
                                        <p:strVal val="visible"/>
                                      </p:to>
                                    </p:set>
                                    <p:animEffect transition="in" filter="fade">
                                      <p:cBhvr>
                                        <p:cTn id="15" dur="500"/>
                                        <p:tgtEl>
                                          <p:spTgt spid="4">
                                            <p:graphicEl>
                                              <a:dgm id="{A02F14CA-3CFF-4631-B36C-718861098085}"/>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5C4BD51-AA20-4CBF-932B-169F8D7EAF80}"/>
                                            </p:graphicEl>
                                          </p:spTgt>
                                        </p:tgtEl>
                                        <p:attrNameLst>
                                          <p:attrName>style.visibility</p:attrName>
                                        </p:attrNameLst>
                                      </p:cBhvr>
                                      <p:to>
                                        <p:strVal val="visible"/>
                                      </p:to>
                                    </p:set>
                                    <p:animEffect transition="in" filter="fade">
                                      <p:cBhvr>
                                        <p:cTn id="18" dur="500"/>
                                        <p:tgtEl>
                                          <p:spTgt spid="4">
                                            <p:graphicEl>
                                              <a:dgm id="{65C4BD51-AA20-4CBF-932B-169F8D7EAF8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2105D-C378-1A5A-9691-6FC7923B0157}"/>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Key concepts (2)</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539F997-C470-4155-CDDA-A814919421C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840721611"/>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134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00BFFBE-A4D4-46AF-B423-5B7D742585C0}"/>
                                            </p:graphicEl>
                                          </p:spTgt>
                                        </p:tgtEl>
                                        <p:attrNameLst>
                                          <p:attrName>style.visibility</p:attrName>
                                        </p:attrNameLst>
                                      </p:cBhvr>
                                      <p:to>
                                        <p:strVal val="visible"/>
                                      </p:to>
                                    </p:set>
                                    <p:animEffect transition="in" filter="fade">
                                      <p:cBhvr>
                                        <p:cTn id="7" dur="500"/>
                                        <p:tgtEl>
                                          <p:spTgt spid="4">
                                            <p:graphicEl>
                                              <a:dgm id="{000BFFBE-A4D4-46AF-B423-5B7D742585C0}"/>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8E6AF2B0-A73A-467D-B5B2-85C6D365E64B}"/>
                                            </p:graphicEl>
                                          </p:spTgt>
                                        </p:tgtEl>
                                        <p:attrNameLst>
                                          <p:attrName>style.visibility</p:attrName>
                                        </p:attrNameLst>
                                      </p:cBhvr>
                                      <p:to>
                                        <p:strVal val="visible"/>
                                      </p:to>
                                    </p:set>
                                    <p:animEffect transition="in" filter="fade">
                                      <p:cBhvr>
                                        <p:cTn id="10" dur="500"/>
                                        <p:tgtEl>
                                          <p:spTgt spid="4">
                                            <p:graphicEl>
                                              <a:dgm id="{8E6AF2B0-A73A-467D-B5B2-85C6D365E64B}"/>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EAA335D4-88EE-4C16-A57B-BF12D6ADEF26}"/>
                                            </p:graphicEl>
                                          </p:spTgt>
                                        </p:tgtEl>
                                        <p:attrNameLst>
                                          <p:attrName>style.visibility</p:attrName>
                                        </p:attrNameLst>
                                      </p:cBhvr>
                                      <p:to>
                                        <p:strVal val="visible"/>
                                      </p:to>
                                    </p:set>
                                    <p:animEffect transition="in" filter="fade">
                                      <p:cBhvr>
                                        <p:cTn id="15" dur="500"/>
                                        <p:tgtEl>
                                          <p:spTgt spid="4">
                                            <p:graphicEl>
                                              <a:dgm id="{EAA335D4-88EE-4C16-A57B-BF12D6ADEF26}"/>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051ED1D5-AF3C-4E86-AE46-BF560B8EABCB}"/>
                                            </p:graphicEl>
                                          </p:spTgt>
                                        </p:tgtEl>
                                        <p:attrNameLst>
                                          <p:attrName>style.visibility</p:attrName>
                                        </p:attrNameLst>
                                      </p:cBhvr>
                                      <p:to>
                                        <p:strVal val="visible"/>
                                      </p:to>
                                    </p:set>
                                    <p:animEffect transition="in" filter="fade">
                                      <p:cBhvr>
                                        <p:cTn id="18" dur="500"/>
                                        <p:tgtEl>
                                          <p:spTgt spid="4">
                                            <p:graphicEl>
                                              <a:dgm id="{051ED1D5-AF3C-4E86-AE46-BF560B8EABC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0383" y="0"/>
            <a:ext cx="8451607"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374517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8B7CFE-D2E6-CA52-DC5E-18DCAA697DAE}"/>
              </a:ext>
            </a:extLst>
          </p:cNvPr>
          <p:cNvSpPr>
            <a:spLocks noGrp="1"/>
          </p:cNvSpPr>
          <p:nvPr>
            <p:ph type="title"/>
          </p:nvPr>
        </p:nvSpPr>
        <p:spPr>
          <a:xfrm>
            <a:off x="945573" y="637762"/>
            <a:ext cx="2402061" cy="5576770"/>
          </a:xfrm>
        </p:spPr>
        <p:txBody>
          <a:bodyPr anchor="t">
            <a:normAutofit/>
          </a:bodyPr>
          <a:lstStyle/>
          <a:p>
            <a:r>
              <a:rPr lang="en-GB" sz="3600" baseline="0" dirty="0">
                <a:solidFill>
                  <a:schemeClr val="bg1"/>
                </a:solidFill>
              </a:rPr>
              <a:t>Literature review: Engineering students</a:t>
            </a:r>
            <a:endParaRPr lang="en-GB" sz="3600" dirty="0">
              <a:solidFill>
                <a:schemeClr val="bg1"/>
              </a:solidFill>
            </a:endParaRPr>
          </a:p>
        </p:txBody>
      </p:sp>
      <p:sp>
        <p:nvSpPr>
          <p:cNvPr id="25" name="Rectangle 24">
            <a:extLst>
              <a:ext uri="{FF2B5EF4-FFF2-40B4-BE49-F238E27FC236}">
                <a16:creationId xmlns:a16="http://schemas.microsoft.com/office/drawing/2014/main" id="{B8EAE243-3A9F-4A46-B0D9-04C723A8A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733" y="643465"/>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E6226F-327C-F769-4BDD-4C3C10A4D0A2}"/>
              </a:ext>
            </a:extLst>
          </p:cNvPr>
          <p:cNvSpPr>
            <a:spLocks noGrp="1"/>
          </p:cNvSpPr>
          <p:nvPr>
            <p:ph idx="1"/>
          </p:nvPr>
        </p:nvSpPr>
        <p:spPr>
          <a:xfrm>
            <a:off x="4504476" y="850052"/>
            <a:ext cx="7320940" cy="5736099"/>
          </a:xfrm>
        </p:spPr>
        <p:txBody>
          <a:bodyPr>
            <a:normAutofit fontScale="92500" lnSpcReduction="10000"/>
          </a:bodyPr>
          <a:lstStyle/>
          <a:p>
            <a:r>
              <a:rPr lang="en-GB" sz="2400" dirty="0"/>
              <a:t>LIS research on engineering students is fragmented (Mercer et al., 2019).</a:t>
            </a:r>
          </a:p>
          <a:p>
            <a:r>
              <a:rPr lang="en-GB" sz="2400" dirty="0"/>
              <a:t>Engineering students often positioned as using inappropriate information behaviour (e.g. Leckie &amp; Fullerton, 1999). </a:t>
            </a:r>
          </a:p>
          <a:p>
            <a:r>
              <a:rPr lang="en-GB" sz="2400" dirty="0"/>
              <a:t>Student information behaviour mirrors that of professional engineers (</a:t>
            </a:r>
            <a:r>
              <a:rPr lang="en-GB" sz="2400" dirty="0" err="1"/>
              <a:t>Dommermuth</a:t>
            </a:r>
            <a:r>
              <a:rPr lang="en-GB" sz="2400" dirty="0"/>
              <a:t> &amp; Roberts, 2022; Madden et al., 2018).</a:t>
            </a:r>
          </a:p>
          <a:p>
            <a:r>
              <a:rPr lang="en-GB" sz="2400" dirty="0"/>
              <a:t>Focus is on the application of information rather than the research process (</a:t>
            </a:r>
            <a:r>
              <a:rPr lang="en-GB" sz="2400" dirty="0" err="1"/>
              <a:t>Fosmire</a:t>
            </a:r>
            <a:r>
              <a:rPr lang="en-GB" sz="2400" dirty="0"/>
              <a:t>, 2007; Mercer et al., 2019). </a:t>
            </a:r>
          </a:p>
          <a:p>
            <a:r>
              <a:rPr lang="en-GB" sz="2400" dirty="0"/>
              <a:t>May be unaware of scholarly resources (</a:t>
            </a:r>
            <a:r>
              <a:rPr lang="en-GB" sz="2400" dirty="0" err="1"/>
              <a:t>Denick</a:t>
            </a:r>
            <a:r>
              <a:rPr lang="en-GB" sz="2400" dirty="0"/>
              <a:t> et al., 2010; </a:t>
            </a:r>
            <a:r>
              <a:rPr lang="en-GB" sz="2400" dirty="0" err="1"/>
              <a:t>Ercegovac</a:t>
            </a:r>
            <a:r>
              <a:rPr lang="en-GB" sz="2400" dirty="0"/>
              <a:t>, 2009; </a:t>
            </a:r>
            <a:r>
              <a:rPr lang="en-GB" sz="2400" dirty="0" err="1"/>
              <a:t>Makhafola</a:t>
            </a:r>
            <a:r>
              <a:rPr lang="en-GB" sz="2400" dirty="0"/>
              <a:t> &amp; Van Deventer, 2020; Mentzer &amp; </a:t>
            </a:r>
            <a:r>
              <a:rPr lang="en-GB" sz="2400" dirty="0" err="1"/>
              <a:t>Fosmire</a:t>
            </a:r>
            <a:r>
              <a:rPr lang="en-GB" sz="2400" dirty="0"/>
              <a:t>, 2015). </a:t>
            </a:r>
          </a:p>
          <a:p>
            <a:r>
              <a:rPr lang="en-GB" sz="2400" dirty="0"/>
              <a:t>Information literacy and behaviour becomes more complex and sophisticated as students progress (Baer &amp; Li, 2009; Douglas, Epps, et al., 2015; Hagiwara et al., 2022; </a:t>
            </a:r>
            <a:r>
              <a:rPr lang="en-GB" sz="2400" dirty="0" err="1"/>
              <a:t>Talikka</a:t>
            </a:r>
            <a:r>
              <a:rPr lang="en-GB" sz="2400" dirty="0"/>
              <a:t> et al., 2018; Yu et al., 2006).</a:t>
            </a:r>
          </a:p>
          <a:p>
            <a:r>
              <a:rPr lang="en-GB" sz="2400" dirty="0"/>
              <a:t>Most LIS studies are all- or majority-male. </a:t>
            </a:r>
          </a:p>
        </p:txBody>
      </p:sp>
      <p:pic>
        <p:nvPicPr>
          <p:cNvPr id="5" name="Graphic 4" descr="Gears with solid fill">
            <a:extLst>
              <a:ext uri="{FF2B5EF4-FFF2-40B4-BE49-F238E27FC236}">
                <a16:creationId xmlns:a16="http://schemas.microsoft.com/office/drawing/2014/main" id="{AC5552A2-0AB6-C4A7-C97B-A8127FD379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1475" y="3426147"/>
            <a:ext cx="1982246" cy="1982246"/>
          </a:xfrm>
          <a:prstGeom prst="rect">
            <a:avLst/>
          </a:prstGeom>
        </p:spPr>
      </p:pic>
    </p:spTree>
    <p:extLst>
      <p:ext uri="{BB962C8B-B14F-4D97-AF65-F5344CB8AC3E}">
        <p14:creationId xmlns:p14="http://schemas.microsoft.com/office/powerpoint/2010/main" val="247206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0383" y="0"/>
            <a:ext cx="8451607"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374517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DB396-F43C-E3B8-D323-7D2FF4D0FF65}"/>
              </a:ext>
            </a:extLst>
          </p:cNvPr>
          <p:cNvSpPr>
            <a:spLocks noGrp="1"/>
          </p:cNvSpPr>
          <p:nvPr>
            <p:ph type="title"/>
          </p:nvPr>
        </p:nvSpPr>
        <p:spPr>
          <a:xfrm>
            <a:off x="935183" y="637762"/>
            <a:ext cx="2412452" cy="5576770"/>
          </a:xfrm>
        </p:spPr>
        <p:txBody>
          <a:bodyPr anchor="t">
            <a:normAutofit/>
          </a:bodyPr>
          <a:lstStyle/>
          <a:p>
            <a:r>
              <a:rPr lang="en-GB" sz="3600" dirty="0">
                <a:solidFill>
                  <a:schemeClr val="bg1"/>
                </a:solidFill>
              </a:rPr>
              <a:t>Literature</a:t>
            </a:r>
            <a:r>
              <a:rPr lang="en-GB" sz="3600" baseline="0" dirty="0">
                <a:solidFill>
                  <a:schemeClr val="bg1"/>
                </a:solidFill>
              </a:rPr>
              <a:t> review: Women students</a:t>
            </a:r>
            <a:endParaRPr lang="en-GB" sz="3600" dirty="0">
              <a:solidFill>
                <a:schemeClr val="bg1"/>
              </a:solidFill>
            </a:endParaRPr>
          </a:p>
        </p:txBody>
      </p:sp>
      <p:sp>
        <p:nvSpPr>
          <p:cNvPr id="12" name="Rectangle 11">
            <a:extLst>
              <a:ext uri="{FF2B5EF4-FFF2-40B4-BE49-F238E27FC236}">
                <a16:creationId xmlns:a16="http://schemas.microsoft.com/office/drawing/2014/main" id="{B8EAE243-3A9F-4A46-B0D9-04C723A8A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733" y="643465"/>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88FB8F-C9C4-9C7B-A718-208ADDD8CB32}"/>
              </a:ext>
            </a:extLst>
          </p:cNvPr>
          <p:cNvSpPr>
            <a:spLocks noGrp="1"/>
          </p:cNvSpPr>
          <p:nvPr>
            <p:ph idx="1"/>
          </p:nvPr>
        </p:nvSpPr>
        <p:spPr>
          <a:xfrm>
            <a:off x="4654732" y="850052"/>
            <a:ext cx="7076604" cy="5326911"/>
          </a:xfrm>
        </p:spPr>
        <p:txBody>
          <a:bodyPr>
            <a:noAutofit/>
          </a:bodyPr>
          <a:lstStyle/>
          <a:p>
            <a:r>
              <a:rPr lang="en-GB" sz="2400" dirty="0"/>
              <a:t>LIS research lacks attention to gender and produces few consistent findings (Urquhart &amp; Yeoman, 2010).</a:t>
            </a:r>
          </a:p>
          <a:p>
            <a:r>
              <a:rPr lang="en-GB" sz="2400" dirty="0"/>
              <a:t>Where gender is included in LIS studies it is rarely an explicit focus of the research questions.</a:t>
            </a:r>
          </a:p>
          <a:p>
            <a:r>
              <a:rPr lang="en-GB" sz="2400" dirty="0"/>
              <a:t>Small amount of evidence that women self-assess their IL skills lower than men (</a:t>
            </a:r>
            <a:r>
              <a:rPr lang="en-GB" sz="2400" dirty="0" err="1"/>
              <a:t>Baro</a:t>
            </a:r>
            <a:r>
              <a:rPr lang="en-GB" sz="2400" dirty="0"/>
              <a:t> &amp; </a:t>
            </a:r>
            <a:r>
              <a:rPr lang="en-GB" sz="2400" dirty="0" err="1"/>
              <a:t>Fyneman</a:t>
            </a:r>
            <a:r>
              <a:rPr lang="en-GB" sz="2400" dirty="0"/>
              <a:t>, 2009; </a:t>
            </a:r>
            <a:r>
              <a:rPr lang="en-GB" sz="2400" dirty="0" err="1"/>
              <a:t>Hargittai</a:t>
            </a:r>
            <a:r>
              <a:rPr lang="en-GB" sz="2400" dirty="0"/>
              <a:t> &amp; Shafer, 2006).</a:t>
            </a:r>
          </a:p>
          <a:p>
            <a:r>
              <a:rPr lang="en-GB" sz="2400" dirty="0"/>
              <a:t>Women may self-assess lower but perform higher on IL competency measures, but this evidence is inconclusive (e.g. </a:t>
            </a:r>
            <a:r>
              <a:rPr lang="en-GB" sz="2400" dirty="0" err="1"/>
              <a:t>Maghferat</a:t>
            </a:r>
            <a:r>
              <a:rPr lang="en-GB" sz="2400" dirty="0"/>
              <a:t> &amp; Stock, 2010; Nierenberg &amp; Dahl, 2021; Pinto et al., 2020).</a:t>
            </a:r>
          </a:p>
          <a:p>
            <a:r>
              <a:rPr lang="en-GB" sz="2400" dirty="0"/>
              <a:t>Intersectional identities and sociocultural influences are rarely considered (some rare examples include Mortimore &amp; Wall, 2009 and Folk, 2018, 2019).</a:t>
            </a:r>
          </a:p>
        </p:txBody>
      </p:sp>
      <p:pic>
        <p:nvPicPr>
          <p:cNvPr id="5" name="Graphic 4" descr="Female Profile with solid fill">
            <a:extLst>
              <a:ext uri="{FF2B5EF4-FFF2-40B4-BE49-F238E27FC236}">
                <a16:creationId xmlns:a16="http://schemas.microsoft.com/office/drawing/2014/main" id="{06F67068-3E95-31BA-0E98-0F609B957F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0798" y="3426147"/>
            <a:ext cx="1983600" cy="1983600"/>
          </a:xfrm>
          <a:prstGeom prst="rect">
            <a:avLst/>
          </a:prstGeom>
        </p:spPr>
      </p:pic>
    </p:spTree>
    <p:extLst>
      <p:ext uri="{BB962C8B-B14F-4D97-AF65-F5344CB8AC3E}">
        <p14:creationId xmlns:p14="http://schemas.microsoft.com/office/powerpoint/2010/main" val="2542119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42242-D3A5-5EE3-637C-9889EF82A16F}"/>
              </a:ext>
            </a:extLst>
          </p:cNvPr>
          <p:cNvSpPr>
            <a:spLocks noGrp="1"/>
          </p:cNvSpPr>
          <p:nvPr>
            <p:ph type="title"/>
          </p:nvPr>
        </p:nvSpPr>
        <p:spPr>
          <a:xfrm>
            <a:off x="1156851" y="637762"/>
            <a:ext cx="9888496" cy="900131"/>
          </a:xfrm>
        </p:spPr>
        <p:txBody>
          <a:bodyPr anchor="t">
            <a:normAutofit/>
          </a:bodyPr>
          <a:lstStyle/>
          <a:p>
            <a:r>
              <a:rPr lang="en-GB" sz="4000" dirty="0">
                <a:solidFill>
                  <a:schemeClr val="bg1"/>
                </a:solidFill>
              </a:rPr>
              <a:t>Gaps in literature review</a:t>
            </a:r>
          </a:p>
        </p:txBody>
      </p:sp>
      <p:sp>
        <p:nvSpPr>
          <p:cNvPr id="19" name="Rectangle 18">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2B23F525-6A2C-1C03-09C3-EFBA3705C889}"/>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559302453"/>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233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E74BBCC8-F883-4B1E-8C59-2AFC5EB662F0}"/>
                                            </p:graphicEl>
                                          </p:spTgt>
                                        </p:tgtEl>
                                        <p:attrNameLst>
                                          <p:attrName>style.visibility</p:attrName>
                                        </p:attrNameLst>
                                      </p:cBhvr>
                                      <p:to>
                                        <p:strVal val="visible"/>
                                      </p:to>
                                    </p:set>
                                    <p:animEffect transition="in" filter="fade">
                                      <p:cBhvr>
                                        <p:cTn id="7" dur="500"/>
                                        <p:tgtEl>
                                          <p:spTgt spid="5">
                                            <p:graphicEl>
                                              <a:dgm id="{E74BBCC8-F883-4B1E-8C59-2AFC5EB662F0}"/>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40C0116B-8210-485A-92BB-1F5110F8183B}"/>
                                            </p:graphicEl>
                                          </p:spTgt>
                                        </p:tgtEl>
                                        <p:attrNameLst>
                                          <p:attrName>style.visibility</p:attrName>
                                        </p:attrNameLst>
                                      </p:cBhvr>
                                      <p:to>
                                        <p:strVal val="visible"/>
                                      </p:to>
                                    </p:set>
                                    <p:animEffect transition="in" filter="fade">
                                      <p:cBhvr>
                                        <p:cTn id="10" dur="500"/>
                                        <p:tgtEl>
                                          <p:spTgt spid="5">
                                            <p:graphicEl>
                                              <a:dgm id="{40C0116B-8210-485A-92BB-1F5110F8183B}"/>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C63BFE55-289D-49BB-B527-7CB9DB642001}"/>
                                            </p:graphicEl>
                                          </p:spTgt>
                                        </p:tgtEl>
                                        <p:attrNameLst>
                                          <p:attrName>style.visibility</p:attrName>
                                        </p:attrNameLst>
                                      </p:cBhvr>
                                      <p:to>
                                        <p:strVal val="visible"/>
                                      </p:to>
                                    </p:set>
                                    <p:animEffect transition="in" filter="fade">
                                      <p:cBhvr>
                                        <p:cTn id="15" dur="500"/>
                                        <p:tgtEl>
                                          <p:spTgt spid="5">
                                            <p:graphicEl>
                                              <a:dgm id="{C63BFE55-289D-49BB-B527-7CB9DB642001}"/>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51F2F981-0504-4160-9A82-1A012E66644C}"/>
                                            </p:graphicEl>
                                          </p:spTgt>
                                        </p:tgtEl>
                                        <p:attrNameLst>
                                          <p:attrName>style.visibility</p:attrName>
                                        </p:attrNameLst>
                                      </p:cBhvr>
                                      <p:to>
                                        <p:strVal val="visible"/>
                                      </p:to>
                                    </p:set>
                                    <p:animEffect transition="in" filter="fade">
                                      <p:cBhvr>
                                        <p:cTn id="18" dur="500"/>
                                        <p:tgtEl>
                                          <p:spTgt spid="5">
                                            <p:graphicEl>
                                              <a:dgm id="{51F2F981-0504-4160-9A82-1A012E66644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graphicEl>
                                              <a:dgm id="{F1C2CBDF-C6D9-4E74-B5AF-343F67734EC9}"/>
                                            </p:graphicEl>
                                          </p:spTgt>
                                        </p:tgtEl>
                                        <p:attrNameLst>
                                          <p:attrName>style.visibility</p:attrName>
                                        </p:attrNameLst>
                                      </p:cBhvr>
                                      <p:to>
                                        <p:strVal val="visible"/>
                                      </p:to>
                                    </p:set>
                                    <p:animEffect transition="in" filter="fade">
                                      <p:cBhvr>
                                        <p:cTn id="23" dur="500"/>
                                        <p:tgtEl>
                                          <p:spTgt spid="5">
                                            <p:graphicEl>
                                              <a:dgm id="{F1C2CBDF-C6D9-4E74-B5AF-343F67734EC9}"/>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graphicEl>
                                              <a:dgm id="{01356625-34B4-4B2B-AEAB-FD83E44B4480}"/>
                                            </p:graphicEl>
                                          </p:spTgt>
                                        </p:tgtEl>
                                        <p:attrNameLst>
                                          <p:attrName>style.visibility</p:attrName>
                                        </p:attrNameLst>
                                      </p:cBhvr>
                                      <p:to>
                                        <p:strVal val="visible"/>
                                      </p:to>
                                    </p:set>
                                    <p:animEffect transition="in" filter="fade">
                                      <p:cBhvr>
                                        <p:cTn id="26" dur="500"/>
                                        <p:tgtEl>
                                          <p:spTgt spid="5">
                                            <p:graphicEl>
                                              <a:dgm id="{01356625-34B4-4B2B-AEAB-FD83E44B4480}"/>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graphicEl>
                                              <a:dgm id="{B37DE5F1-641A-49E8-A93D-1BB29E81A148}"/>
                                            </p:graphicEl>
                                          </p:spTgt>
                                        </p:tgtEl>
                                        <p:attrNameLst>
                                          <p:attrName>style.visibility</p:attrName>
                                        </p:attrNameLst>
                                      </p:cBhvr>
                                      <p:to>
                                        <p:strVal val="visible"/>
                                      </p:to>
                                    </p:set>
                                    <p:animEffect transition="in" filter="fade">
                                      <p:cBhvr>
                                        <p:cTn id="31" dur="500"/>
                                        <p:tgtEl>
                                          <p:spTgt spid="5">
                                            <p:graphicEl>
                                              <a:dgm id="{B37DE5F1-641A-49E8-A93D-1BB29E81A148}"/>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graphicEl>
                                              <a:dgm id="{07868068-ACC5-48D1-9E11-D6F25BC61381}"/>
                                            </p:graphicEl>
                                          </p:spTgt>
                                        </p:tgtEl>
                                        <p:attrNameLst>
                                          <p:attrName>style.visibility</p:attrName>
                                        </p:attrNameLst>
                                      </p:cBhvr>
                                      <p:to>
                                        <p:strVal val="visible"/>
                                      </p:to>
                                    </p:set>
                                    <p:animEffect transition="in" filter="fade">
                                      <p:cBhvr>
                                        <p:cTn id="34" dur="500"/>
                                        <p:tgtEl>
                                          <p:spTgt spid="5">
                                            <p:graphicEl>
                                              <a:dgm id="{07868068-ACC5-48D1-9E11-D6F25BC6138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7620-3CE8-D1F7-6BB5-07AA24E2BF4E}"/>
              </a:ext>
            </a:extLst>
          </p:cNvPr>
          <p:cNvSpPr>
            <a:spLocks noGrp="1"/>
          </p:cNvSpPr>
          <p:nvPr>
            <p:ph type="title"/>
          </p:nvPr>
        </p:nvSpPr>
        <p:spPr>
          <a:xfrm>
            <a:off x="0" y="5945043"/>
            <a:ext cx="12192000" cy="912957"/>
          </a:xfrm>
          <a:solidFill>
            <a:srgbClr val="44546A"/>
          </a:solidFill>
        </p:spPr>
        <p:txBody>
          <a:bodyPr>
            <a:normAutofit/>
          </a:bodyPr>
          <a:lstStyle/>
          <a:p>
            <a:pPr algn="ctr"/>
            <a:r>
              <a:rPr lang="en-GB" sz="4000" dirty="0">
                <a:solidFill>
                  <a:schemeClr val="bg1"/>
                </a:solidFill>
              </a:rPr>
              <a:t>Simplified research timeline</a:t>
            </a:r>
          </a:p>
        </p:txBody>
      </p:sp>
      <p:graphicFrame>
        <p:nvGraphicFramePr>
          <p:cNvPr id="5" name="Content Placeholder 4">
            <a:extLst>
              <a:ext uri="{FF2B5EF4-FFF2-40B4-BE49-F238E27FC236}">
                <a16:creationId xmlns:a16="http://schemas.microsoft.com/office/drawing/2014/main" id="{34D82AF3-3B6A-7BC1-72D5-8C683651DEEC}"/>
              </a:ext>
            </a:extLst>
          </p:cNvPr>
          <p:cNvGraphicFramePr>
            <a:graphicFrameLocks noGrp="1"/>
          </p:cNvGraphicFramePr>
          <p:nvPr>
            <p:ph idx="1"/>
            <p:extLst>
              <p:ext uri="{D42A27DB-BD31-4B8C-83A1-F6EECF244321}">
                <p14:modId xmlns:p14="http://schemas.microsoft.com/office/powerpoint/2010/main" val="1339558107"/>
              </p:ext>
            </p:extLst>
          </p:nvPr>
        </p:nvGraphicFramePr>
        <p:xfrm>
          <a:off x="0" y="0"/>
          <a:ext cx="12192006" cy="5945047"/>
        </p:xfrm>
        <a:graphic>
          <a:graphicData uri="http://schemas.openxmlformats.org/drawingml/2006/table">
            <a:tbl>
              <a:tblPr firstRow="1">
                <a:tableStyleId>{5C22544A-7EE6-4342-B048-85BDC9FD1C3A}</a:tableStyleId>
              </a:tblPr>
              <a:tblGrid>
                <a:gridCol w="2098267">
                  <a:extLst>
                    <a:ext uri="{9D8B030D-6E8A-4147-A177-3AD203B41FA5}">
                      <a16:colId xmlns:a16="http://schemas.microsoft.com/office/drawing/2014/main" val="3455138446"/>
                    </a:ext>
                  </a:extLst>
                </a:gridCol>
                <a:gridCol w="683915">
                  <a:extLst>
                    <a:ext uri="{9D8B030D-6E8A-4147-A177-3AD203B41FA5}">
                      <a16:colId xmlns:a16="http://schemas.microsoft.com/office/drawing/2014/main" val="1807266292"/>
                    </a:ext>
                  </a:extLst>
                </a:gridCol>
                <a:gridCol w="637585">
                  <a:extLst>
                    <a:ext uri="{9D8B030D-6E8A-4147-A177-3AD203B41FA5}">
                      <a16:colId xmlns:a16="http://schemas.microsoft.com/office/drawing/2014/main" val="3402833751"/>
                    </a:ext>
                  </a:extLst>
                </a:gridCol>
                <a:gridCol w="620251">
                  <a:extLst>
                    <a:ext uri="{9D8B030D-6E8A-4147-A177-3AD203B41FA5}">
                      <a16:colId xmlns:a16="http://schemas.microsoft.com/office/drawing/2014/main" val="621697676"/>
                    </a:ext>
                  </a:extLst>
                </a:gridCol>
                <a:gridCol w="576977">
                  <a:extLst>
                    <a:ext uri="{9D8B030D-6E8A-4147-A177-3AD203B41FA5}">
                      <a16:colId xmlns:a16="http://schemas.microsoft.com/office/drawing/2014/main" val="2783818697"/>
                    </a:ext>
                  </a:extLst>
                </a:gridCol>
                <a:gridCol w="634672">
                  <a:extLst>
                    <a:ext uri="{9D8B030D-6E8A-4147-A177-3AD203B41FA5}">
                      <a16:colId xmlns:a16="http://schemas.microsoft.com/office/drawing/2014/main" val="136262285"/>
                    </a:ext>
                  </a:extLst>
                </a:gridCol>
                <a:gridCol w="634672">
                  <a:extLst>
                    <a:ext uri="{9D8B030D-6E8A-4147-A177-3AD203B41FA5}">
                      <a16:colId xmlns:a16="http://schemas.microsoft.com/office/drawing/2014/main" val="4279592488"/>
                    </a:ext>
                  </a:extLst>
                </a:gridCol>
                <a:gridCol w="620251">
                  <a:extLst>
                    <a:ext uri="{9D8B030D-6E8A-4147-A177-3AD203B41FA5}">
                      <a16:colId xmlns:a16="http://schemas.microsoft.com/office/drawing/2014/main" val="969553887"/>
                    </a:ext>
                  </a:extLst>
                </a:gridCol>
                <a:gridCol w="576977">
                  <a:extLst>
                    <a:ext uri="{9D8B030D-6E8A-4147-A177-3AD203B41FA5}">
                      <a16:colId xmlns:a16="http://schemas.microsoft.com/office/drawing/2014/main" val="681004206"/>
                    </a:ext>
                  </a:extLst>
                </a:gridCol>
                <a:gridCol w="634672">
                  <a:extLst>
                    <a:ext uri="{9D8B030D-6E8A-4147-A177-3AD203B41FA5}">
                      <a16:colId xmlns:a16="http://schemas.microsoft.com/office/drawing/2014/main" val="1277196909"/>
                    </a:ext>
                  </a:extLst>
                </a:gridCol>
                <a:gridCol w="634672">
                  <a:extLst>
                    <a:ext uri="{9D8B030D-6E8A-4147-A177-3AD203B41FA5}">
                      <a16:colId xmlns:a16="http://schemas.microsoft.com/office/drawing/2014/main" val="3884130376"/>
                    </a:ext>
                  </a:extLst>
                </a:gridCol>
                <a:gridCol w="620251">
                  <a:extLst>
                    <a:ext uri="{9D8B030D-6E8A-4147-A177-3AD203B41FA5}">
                      <a16:colId xmlns:a16="http://schemas.microsoft.com/office/drawing/2014/main" val="2296787290"/>
                    </a:ext>
                  </a:extLst>
                </a:gridCol>
                <a:gridCol w="576977">
                  <a:extLst>
                    <a:ext uri="{9D8B030D-6E8A-4147-A177-3AD203B41FA5}">
                      <a16:colId xmlns:a16="http://schemas.microsoft.com/office/drawing/2014/main" val="1198655750"/>
                    </a:ext>
                  </a:extLst>
                </a:gridCol>
                <a:gridCol w="634672">
                  <a:extLst>
                    <a:ext uri="{9D8B030D-6E8A-4147-A177-3AD203B41FA5}">
                      <a16:colId xmlns:a16="http://schemas.microsoft.com/office/drawing/2014/main" val="1293714249"/>
                    </a:ext>
                  </a:extLst>
                </a:gridCol>
                <a:gridCol w="718615">
                  <a:extLst>
                    <a:ext uri="{9D8B030D-6E8A-4147-A177-3AD203B41FA5}">
                      <a16:colId xmlns:a16="http://schemas.microsoft.com/office/drawing/2014/main" val="21714529"/>
                    </a:ext>
                  </a:extLst>
                </a:gridCol>
                <a:gridCol w="1288580">
                  <a:extLst>
                    <a:ext uri="{9D8B030D-6E8A-4147-A177-3AD203B41FA5}">
                      <a16:colId xmlns:a16="http://schemas.microsoft.com/office/drawing/2014/main" val="1219186350"/>
                    </a:ext>
                  </a:extLst>
                </a:gridCol>
              </a:tblGrid>
              <a:tr h="484041">
                <a:tc>
                  <a:txBody>
                    <a:bodyPr/>
                    <a:lstStyle/>
                    <a:p>
                      <a:pPr algn="r" fontAlgn="b"/>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44546A"/>
                    </a:solidFill>
                  </a:tcPr>
                </a:tc>
                <a:tc>
                  <a:txBody>
                    <a:bodyPr/>
                    <a:lstStyle/>
                    <a:p>
                      <a:pPr algn="l" fontAlgn="b"/>
                      <a:r>
                        <a:rPr lang="en-GB" sz="1800" b="1" u="none" strike="noStrike" dirty="0">
                          <a:effectLst/>
                        </a:rPr>
                        <a:t>2024</a:t>
                      </a:r>
                      <a:endParaRPr lang="en-GB" sz="1800" b="1" i="0" u="none" strike="noStrike" dirty="0">
                        <a:solidFill>
                          <a:srgbClr val="000000"/>
                        </a:solidFill>
                        <a:effectLst/>
                        <a:latin typeface="Calibri" panose="020F0502020204030204" pitchFamily="34" charset="0"/>
                      </a:endParaRPr>
                    </a:p>
                  </a:txBody>
                  <a:tcPr marL="9525" marR="9525" marT="9525" marB="0" anchor="b">
                    <a:solidFill>
                      <a:srgbClr val="44546A"/>
                    </a:solidFill>
                  </a:tcPr>
                </a:tc>
                <a:tc gridSpan="4">
                  <a:txBody>
                    <a:bodyPr/>
                    <a:lstStyle/>
                    <a:p>
                      <a:pPr algn="ctr" fontAlgn="b"/>
                      <a:r>
                        <a:rPr lang="en-GB" sz="1800" b="1" u="none" strike="noStrike" dirty="0">
                          <a:effectLst/>
                        </a:rPr>
                        <a:t>2025</a:t>
                      </a:r>
                      <a:endParaRPr lang="en-GB" sz="1800" b="1" i="0" u="none" strike="noStrike" dirty="0">
                        <a:solidFill>
                          <a:srgbClr val="000000"/>
                        </a:solidFill>
                        <a:effectLst/>
                        <a:latin typeface="Calibri" panose="020F0502020204030204" pitchFamily="34" charset="0"/>
                      </a:endParaRPr>
                    </a:p>
                  </a:txBody>
                  <a:tcPr marL="9525" marR="9525" marT="9525" marB="0" anchor="b">
                    <a:solidFill>
                      <a:srgbClr val="44546A"/>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fontAlgn="b"/>
                      <a:r>
                        <a:rPr lang="en-GB" sz="1800" b="1" u="none" strike="noStrike" dirty="0">
                          <a:effectLst/>
                        </a:rPr>
                        <a:t>2026</a:t>
                      </a:r>
                      <a:endParaRPr lang="en-GB" sz="1800" b="1" i="0" u="none" strike="noStrike" dirty="0">
                        <a:solidFill>
                          <a:srgbClr val="000000"/>
                        </a:solidFill>
                        <a:effectLst/>
                        <a:latin typeface="Calibri" panose="020F0502020204030204" pitchFamily="34" charset="0"/>
                      </a:endParaRPr>
                    </a:p>
                  </a:txBody>
                  <a:tcPr marL="9525" marR="9525" marT="9525" marB="0" anchor="b">
                    <a:solidFill>
                      <a:srgbClr val="44546A"/>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fontAlgn="b"/>
                      <a:r>
                        <a:rPr lang="en-GB" sz="1800" b="1" u="none" strike="noStrike" dirty="0">
                          <a:effectLst/>
                        </a:rPr>
                        <a:t>2027</a:t>
                      </a:r>
                      <a:endParaRPr lang="en-GB" sz="1800" b="1" i="0" u="none" strike="noStrike" dirty="0">
                        <a:solidFill>
                          <a:srgbClr val="000000"/>
                        </a:solidFill>
                        <a:effectLst/>
                        <a:latin typeface="Calibri" panose="020F0502020204030204" pitchFamily="34" charset="0"/>
                      </a:endParaRPr>
                    </a:p>
                  </a:txBody>
                  <a:tcPr marL="9525" marR="9525" marT="9525" marB="0" anchor="b">
                    <a:solidFill>
                      <a:srgbClr val="44546A"/>
                    </a:solidFill>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r>
                        <a:rPr lang="en-GB" sz="1800" b="1" u="none" strike="noStrike" dirty="0">
                          <a:effectLst/>
                        </a:rPr>
                        <a:t>2028</a:t>
                      </a:r>
                      <a:endParaRPr lang="en-GB" sz="1800" b="1" i="0" u="none" strike="noStrike" dirty="0">
                        <a:solidFill>
                          <a:srgbClr val="000000"/>
                        </a:solidFill>
                        <a:effectLst/>
                        <a:latin typeface="Calibri" panose="020F0502020204030204" pitchFamily="34" charset="0"/>
                      </a:endParaRPr>
                    </a:p>
                  </a:txBody>
                  <a:tcPr marL="9525" marR="9525" marT="9525" marB="0" anchor="b">
                    <a:solidFill>
                      <a:srgbClr val="44546A"/>
                    </a:solidFill>
                  </a:tcPr>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44546A"/>
                    </a:solidFill>
                  </a:tcPr>
                </a:tc>
                <a:extLst>
                  <a:ext uri="{0D108BD9-81ED-4DB2-BD59-A6C34878D82A}">
                    <a16:rowId xmlns:a16="http://schemas.microsoft.com/office/drawing/2014/main" val="2515124829"/>
                  </a:ext>
                </a:extLst>
              </a:tr>
              <a:tr h="602884">
                <a:tc>
                  <a:txBody>
                    <a:bodyPr/>
                    <a:lstStyle/>
                    <a:p>
                      <a:pPr algn="r" fontAlgn="b"/>
                      <a:endParaRPr lang="en-GB"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Oct-Dec</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Jan-Mar</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Apr-Jun</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Jul-Sep</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Oct-Dec</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Jan-Mar</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Apr-Jun</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Jul-Sep</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Oct-Dec</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Jan-Mar</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Apr-Jun</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Jul-Sep</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Oct-Dec</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a:effectLst/>
                        </a:rPr>
                        <a:t>Jan-Mar</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1180483"/>
                  </a:ext>
                </a:extLst>
              </a:tr>
              <a:tr h="602884">
                <a:tc>
                  <a:txBody>
                    <a:bodyPr/>
                    <a:lstStyle/>
                    <a:p>
                      <a:pPr algn="r" fontAlgn="b"/>
                      <a:r>
                        <a:rPr lang="en-GB" sz="1600" u="none" strike="noStrike" dirty="0">
                          <a:effectLst/>
                        </a:rPr>
                        <a:t>Recruit for pilot study (Huddersfield)</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6">
                        <a:lumMod val="75000"/>
                      </a:schemeClr>
                    </a:solidFill>
                  </a:tcPr>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solidFill>
                            <a:schemeClr val="bg1"/>
                          </a:solidFill>
                          <a:effectLst/>
                        </a:rPr>
                        <a:t>Analysis</a:t>
                      </a:r>
                      <a:endParaRPr lang="en-GB" sz="1400" b="1" i="0" u="none" strike="noStrike" dirty="0">
                        <a:solidFill>
                          <a:schemeClr val="bg1"/>
                        </a:solidFill>
                        <a:effectLst/>
                        <a:latin typeface="Calibri" panose="020F0502020204030204" pitchFamily="34" charset="0"/>
                      </a:endParaRPr>
                    </a:p>
                  </a:txBody>
                  <a:tcPr marL="9525" marR="9525" marT="9525" marB="0" anchor="b">
                    <a:solidFill>
                      <a:schemeClr val="accent4">
                        <a:lumMod val="50000"/>
                      </a:schemeClr>
                    </a:solidFill>
                  </a:tcPr>
                </a:tc>
                <a:extLst>
                  <a:ext uri="{0D108BD9-81ED-4DB2-BD59-A6C34878D82A}">
                    <a16:rowId xmlns:a16="http://schemas.microsoft.com/office/drawing/2014/main" val="511357838"/>
                  </a:ext>
                </a:extLst>
              </a:tr>
              <a:tr h="508245">
                <a:tc>
                  <a:txBody>
                    <a:bodyPr/>
                    <a:lstStyle/>
                    <a:p>
                      <a:pPr algn="r" fontAlgn="b"/>
                      <a:r>
                        <a:rPr lang="en-GB" sz="1600" u="none" strike="noStrike" dirty="0">
                          <a:effectLst/>
                        </a:rPr>
                        <a:t>Pilot interviews</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solidFill>
                            <a:schemeClr val="bg1"/>
                          </a:solidFill>
                          <a:effectLst/>
                        </a:rPr>
                        <a:t>Data Collection</a:t>
                      </a:r>
                      <a:endParaRPr lang="en-GB" sz="1400" b="1" i="0" u="none" strike="noStrike" dirty="0">
                        <a:solidFill>
                          <a:schemeClr val="bg1"/>
                        </a:solidFill>
                        <a:effectLst/>
                        <a:latin typeface="Calibri" panose="020F0502020204030204" pitchFamily="34" charset="0"/>
                      </a:endParaRPr>
                    </a:p>
                  </a:txBody>
                  <a:tcPr marL="9525" marR="9525" marT="9525" marB="0" anchor="b">
                    <a:solidFill>
                      <a:schemeClr val="accent5">
                        <a:lumMod val="75000"/>
                      </a:schemeClr>
                    </a:solidFill>
                  </a:tcPr>
                </a:tc>
                <a:extLst>
                  <a:ext uri="{0D108BD9-81ED-4DB2-BD59-A6C34878D82A}">
                    <a16:rowId xmlns:a16="http://schemas.microsoft.com/office/drawing/2014/main" val="2118847241"/>
                  </a:ext>
                </a:extLst>
              </a:tr>
              <a:tr h="602884">
                <a:tc>
                  <a:txBody>
                    <a:bodyPr/>
                    <a:lstStyle/>
                    <a:p>
                      <a:pPr algn="r" fontAlgn="b"/>
                      <a:r>
                        <a:rPr lang="en-GB" sz="1600" u="none" strike="noStrike" dirty="0">
                          <a:effectLst/>
                        </a:rPr>
                        <a:t>Analyse pilot interviews</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solidFill>
                            <a:schemeClr val="bg1"/>
                          </a:solidFill>
                          <a:effectLst/>
                        </a:rPr>
                        <a:t>Milestones</a:t>
                      </a:r>
                      <a:endParaRPr lang="en-GB" sz="1400" b="1" i="0" u="none" strike="noStrike" dirty="0">
                        <a:solidFill>
                          <a:schemeClr val="bg1"/>
                        </a:solidFill>
                        <a:effectLst/>
                        <a:latin typeface="Calibri" panose="020F0502020204030204" pitchFamily="34" charset="0"/>
                      </a:endParaRPr>
                    </a:p>
                  </a:txBody>
                  <a:tcPr marL="9525" marR="9525" marT="9525" marB="0" anchor="b">
                    <a:solidFill>
                      <a:srgbClr val="C00000"/>
                    </a:solidFill>
                  </a:tcPr>
                </a:tc>
                <a:extLst>
                  <a:ext uri="{0D108BD9-81ED-4DB2-BD59-A6C34878D82A}">
                    <a16:rowId xmlns:a16="http://schemas.microsoft.com/office/drawing/2014/main" val="3323796525"/>
                  </a:ext>
                </a:extLst>
              </a:tr>
              <a:tr h="602884">
                <a:tc>
                  <a:txBody>
                    <a:bodyPr/>
                    <a:lstStyle/>
                    <a:p>
                      <a:pPr algn="r" fontAlgn="b"/>
                      <a:r>
                        <a:rPr lang="en-GB" sz="1600" u="none" strike="noStrike" dirty="0">
                          <a:effectLst/>
                        </a:rPr>
                        <a:t>Approach other institutions</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6">
                        <a:lumMod val="75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6">
                        <a:lumMod val="75000"/>
                      </a:schemeClr>
                    </a:solidFill>
                  </a:tcPr>
                </a:tc>
                <a:tc>
                  <a:txBody>
                    <a:bodyPr/>
                    <a:lstStyle/>
                    <a:p>
                      <a:pPr algn="l" fontAlgn="b"/>
                      <a:r>
                        <a:rPr lang="en-GB" sz="1000" u="none" strike="noStrike">
                          <a:effectLst/>
                        </a:rPr>
                        <a:t> </a:t>
                      </a:r>
                      <a:endParaRPr lang="en-GB" sz="1000" b="1" i="0" u="none" strike="noStrike">
                        <a:solidFill>
                          <a:srgbClr val="FFFFFF"/>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solidFill>
                            <a:schemeClr val="bg1"/>
                          </a:solidFill>
                          <a:effectLst/>
                        </a:rPr>
                        <a:t>Recruitment</a:t>
                      </a:r>
                      <a:endParaRPr lang="en-GB" sz="1400" b="1" i="0" u="none" strike="noStrike" dirty="0">
                        <a:solidFill>
                          <a:schemeClr val="bg1"/>
                        </a:solidFill>
                        <a:effectLst/>
                        <a:latin typeface="Calibri" panose="020F0502020204030204" pitchFamily="34" charset="0"/>
                      </a:endParaRPr>
                    </a:p>
                  </a:txBody>
                  <a:tcPr marL="9525" marR="9525" marT="9525" marB="0" anchor="b">
                    <a:solidFill>
                      <a:schemeClr val="accent6">
                        <a:lumMod val="75000"/>
                      </a:schemeClr>
                    </a:solidFill>
                  </a:tcPr>
                </a:tc>
                <a:extLst>
                  <a:ext uri="{0D108BD9-81ED-4DB2-BD59-A6C34878D82A}">
                    <a16:rowId xmlns:a16="http://schemas.microsoft.com/office/drawing/2014/main" val="1956282917"/>
                  </a:ext>
                </a:extLst>
              </a:tr>
              <a:tr h="508245">
                <a:tc>
                  <a:txBody>
                    <a:bodyPr/>
                    <a:lstStyle/>
                    <a:p>
                      <a:pPr algn="r" fontAlgn="b"/>
                      <a:r>
                        <a:rPr lang="en-GB" sz="1600" u="none" strike="noStrike" dirty="0">
                          <a:effectLst/>
                        </a:rPr>
                        <a:t>Recruit participants</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6">
                        <a:lumMod val="75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6">
                        <a:lumMod val="75000"/>
                      </a:schemeClr>
                    </a:solidFill>
                  </a:tcPr>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solidFill>
                            <a:schemeClr val="bg1"/>
                          </a:solidFill>
                          <a:effectLst/>
                        </a:rPr>
                        <a:t>Writing</a:t>
                      </a:r>
                      <a:endParaRPr lang="en-GB" sz="1400" b="1" i="0" u="none" strike="noStrike" dirty="0">
                        <a:solidFill>
                          <a:schemeClr val="bg1"/>
                        </a:solidFill>
                        <a:effectLst/>
                        <a:latin typeface="Calibri" panose="020F0502020204030204" pitchFamily="34" charset="0"/>
                      </a:endParaRPr>
                    </a:p>
                  </a:txBody>
                  <a:tcPr marL="9525" marR="9525" marT="9525" marB="0" anchor="b">
                    <a:solidFill>
                      <a:srgbClr val="7030A0"/>
                    </a:solidFill>
                  </a:tcPr>
                </a:tc>
                <a:extLst>
                  <a:ext uri="{0D108BD9-81ED-4DB2-BD59-A6C34878D82A}">
                    <a16:rowId xmlns:a16="http://schemas.microsoft.com/office/drawing/2014/main" val="501659080"/>
                  </a:ext>
                </a:extLst>
              </a:tr>
              <a:tr h="508245">
                <a:tc>
                  <a:txBody>
                    <a:bodyPr/>
                    <a:lstStyle/>
                    <a:p>
                      <a:pPr algn="r" fontAlgn="b"/>
                      <a:r>
                        <a:rPr lang="en-GB" sz="1600" u="none" strike="noStrike" dirty="0">
                          <a:effectLst/>
                        </a:rPr>
                        <a:t>Conduct interviews</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19644947"/>
                  </a:ext>
                </a:extLst>
              </a:tr>
              <a:tr h="508245">
                <a:tc>
                  <a:txBody>
                    <a:bodyPr/>
                    <a:lstStyle/>
                    <a:p>
                      <a:pPr algn="r" fontAlgn="b"/>
                      <a:r>
                        <a:rPr lang="en-GB" sz="1600" u="none" strike="noStrike" dirty="0">
                          <a:effectLst/>
                        </a:rPr>
                        <a:t>Analyse interviews</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r>
                        <a:rPr lang="en-GB" sz="1000" u="none" strike="noStrike" dirty="0">
                          <a:effectLst/>
                        </a:rPr>
                        <a:t> </a:t>
                      </a:r>
                      <a:endParaRPr lang="en-GB" sz="1000" b="1" i="0" u="none" strike="noStrike" dirty="0">
                        <a:solidFill>
                          <a:srgbClr val="FFFFFF"/>
                        </a:solidFill>
                        <a:effectLst/>
                        <a:latin typeface="Calibri" panose="020F0502020204030204" pitchFamily="34" charset="0"/>
                      </a:endParaRPr>
                    </a:p>
                  </a:txBody>
                  <a:tcPr marL="9525" marR="9525" marT="9525" marB="0" anchor="b">
                    <a:solidFill>
                      <a:schemeClr val="accent4">
                        <a:lumMod val="50000"/>
                      </a:schemeClr>
                    </a:solidFill>
                  </a:tcPr>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57264635"/>
                  </a:ext>
                </a:extLst>
              </a:tr>
              <a:tr h="508245">
                <a:tc>
                  <a:txBody>
                    <a:bodyPr/>
                    <a:lstStyle/>
                    <a:p>
                      <a:pPr algn="r" fontAlgn="b"/>
                      <a:r>
                        <a:rPr lang="en-GB" sz="1600" u="none" strike="noStrike" dirty="0">
                          <a:effectLst/>
                        </a:rPr>
                        <a:t>Write up</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7030A0"/>
                    </a:solidFill>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7030A0"/>
                    </a:solidFill>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7030A0"/>
                    </a:solidFill>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7030A0"/>
                    </a:solidFill>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7030A0"/>
                    </a:solidFill>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9525" marR="9525" marT="9525" marB="0" anchor="b">
                    <a:solidFill>
                      <a:srgbClr val="7030A0"/>
                    </a:solidFill>
                  </a:tcPr>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7394260"/>
                  </a:ext>
                </a:extLst>
              </a:tr>
              <a:tr h="508245">
                <a:tc>
                  <a:txBody>
                    <a:bodyPr/>
                    <a:lstStyle/>
                    <a:p>
                      <a:pPr algn="r" fontAlgn="b"/>
                      <a:r>
                        <a:rPr lang="en-GB" sz="1600" u="none" strike="noStrike" dirty="0">
                          <a:effectLst/>
                        </a:rPr>
                        <a:t>Submission</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900" b="0" i="0" u="none" strike="noStrike" dirty="0">
                        <a:solidFill>
                          <a:srgbClr val="FFFFFF"/>
                        </a:solidFill>
                        <a:effectLst/>
                        <a:latin typeface="Calibri" panose="020F0502020204030204" pitchFamily="34" charset="0"/>
                      </a:endParaRPr>
                    </a:p>
                  </a:txBody>
                  <a:tcPr marL="9525" marR="9525" marT="9525" marB="0" anchor="b">
                    <a:solidFill>
                      <a:srgbClr val="C00000"/>
                    </a:solidFill>
                  </a:tcPr>
                </a:tc>
                <a:tc>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02844933"/>
                  </a:ext>
                </a:extLst>
              </a:tr>
            </a:tbl>
          </a:graphicData>
        </a:graphic>
      </p:graphicFrame>
    </p:spTree>
    <p:extLst>
      <p:ext uri="{BB962C8B-B14F-4D97-AF65-F5344CB8AC3E}">
        <p14:creationId xmlns:p14="http://schemas.microsoft.com/office/powerpoint/2010/main" val="2167852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ACD487-1768-4A1A-FDD7-13E77BEAD34C}"/>
              </a:ext>
            </a:extLst>
          </p:cNvPr>
          <p:cNvSpPr>
            <a:spLocks noGrp="1"/>
          </p:cNvSpPr>
          <p:nvPr>
            <p:ph type="title"/>
          </p:nvPr>
        </p:nvSpPr>
        <p:spPr>
          <a:xfrm>
            <a:off x="1156851" y="637762"/>
            <a:ext cx="9888496" cy="900131"/>
          </a:xfrm>
        </p:spPr>
        <p:txBody>
          <a:bodyPr anchor="t">
            <a:normAutofit/>
          </a:bodyPr>
          <a:lstStyle/>
          <a:p>
            <a:r>
              <a:rPr lang="en-GB" sz="4000" dirty="0">
                <a:solidFill>
                  <a:schemeClr val="bg1"/>
                </a:solidFill>
              </a:rPr>
              <a:t>Data collection</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01CC354E-0F8D-D882-515C-C4823D6901C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471486390"/>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296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323390D-E1A8-4585-8E7E-9219B5E0492A}"/>
                                            </p:graphicEl>
                                          </p:spTgt>
                                        </p:tgtEl>
                                        <p:attrNameLst>
                                          <p:attrName>style.visibility</p:attrName>
                                        </p:attrNameLst>
                                      </p:cBhvr>
                                      <p:to>
                                        <p:strVal val="visible"/>
                                      </p:to>
                                    </p:set>
                                    <p:animEffect transition="in" filter="fade">
                                      <p:cBhvr>
                                        <p:cTn id="7" dur="500"/>
                                        <p:tgtEl>
                                          <p:spTgt spid="4">
                                            <p:graphicEl>
                                              <a:dgm id="{9323390D-E1A8-4585-8E7E-9219B5E0492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22E9D1B4-7F2B-427D-89A8-CD0293312EE8}"/>
                                            </p:graphicEl>
                                          </p:spTgt>
                                        </p:tgtEl>
                                        <p:attrNameLst>
                                          <p:attrName>style.visibility</p:attrName>
                                        </p:attrNameLst>
                                      </p:cBhvr>
                                      <p:to>
                                        <p:strVal val="visible"/>
                                      </p:to>
                                    </p:set>
                                    <p:animEffect transition="in" filter="fade">
                                      <p:cBhvr>
                                        <p:cTn id="12" dur="500"/>
                                        <p:tgtEl>
                                          <p:spTgt spid="4">
                                            <p:graphicEl>
                                              <a:dgm id="{22E9D1B4-7F2B-427D-89A8-CD0293312EE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63F5A60D-5EE6-4BF3-AF3F-5EB505154CC1}"/>
                                            </p:graphicEl>
                                          </p:spTgt>
                                        </p:tgtEl>
                                        <p:attrNameLst>
                                          <p:attrName>style.visibility</p:attrName>
                                        </p:attrNameLst>
                                      </p:cBhvr>
                                      <p:to>
                                        <p:strVal val="visible"/>
                                      </p:to>
                                    </p:set>
                                    <p:animEffect transition="in" filter="fade">
                                      <p:cBhvr>
                                        <p:cTn id="15" dur="500"/>
                                        <p:tgtEl>
                                          <p:spTgt spid="4">
                                            <p:graphicEl>
                                              <a:dgm id="{63F5A60D-5EE6-4BF3-AF3F-5EB505154CC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7FF40FC0-B38C-4179-B8F0-0BBF559FDD57}"/>
                                            </p:graphicEl>
                                          </p:spTgt>
                                        </p:tgtEl>
                                        <p:attrNameLst>
                                          <p:attrName>style.visibility</p:attrName>
                                        </p:attrNameLst>
                                      </p:cBhvr>
                                      <p:to>
                                        <p:strVal val="visible"/>
                                      </p:to>
                                    </p:set>
                                    <p:animEffect transition="in" filter="fade">
                                      <p:cBhvr>
                                        <p:cTn id="20" dur="500"/>
                                        <p:tgtEl>
                                          <p:spTgt spid="4">
                                            <p:graphicEl>
                                              <a:dgm id="{7FF40FC0-B38C-4179-B8F0-0BBF559FDD57}"/>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58019994-AA64-4799-A983-D011F4DC9218}"/>
                                            </p:graphicEl>
                                          </p:spTgt>
                                        </p:tgtEl>
                                        <p:attrNameLst>
                                          <p:attrName>style.visibility</p:attrName>
                                        </p:attrNameLst>
                                      </p:cBhvr>
                                      <p:to>
                                        <p:strVal val="visible"/>
                                      </p:to>
                                    </p:set>
                                    <p:animEffect transition="in" filter="fade">
                                      <p:cBhvr>
                                        <p:cTn id="23" dur="500"/>
                                        <p:tgtEl>
                                          <p:spTgt spid="4">
                                            <p:graphicEl>
                                              <a:dgm id="{58019994-AA64-4799-A983-D011F4DC9218}"/>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34193967-25EB-44F1-B2F5-7A7B8ED273E3}"/>
                                            </p:graphicEl>
                                          </p:spTgt>
                                        </p:tgtEl>
                                        <p:attrNameLst>
                                          <p:attrName>style.visibility</p:attrName>
                                        </p:attrNameLst>
                                      </p:cBhvr>
                                      <p:to>
                                        <p:strVal val="visible"/>
                                      </p:to>
                                    </p:set>
                                    <p:animEffect transition="in" filter="fade">
                                      <p:cBhvr>
                                        <p:cTn id="28" dur="500"/>
                                        <p:tgtEl>
                                          <p:spTgt spid="4">
                                            <p:graphicEl>
                                              <a:dgm id="{34193967-25EB-44F1-B2F5-7A7B8ED273E3}"/>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D6DC63F4-A432-4ECB-916B-ED79046FF9C3}"/>
                                            </p:graphicEl>
                                          </p:spTgt>
                                        </p:tgtEl>
                                        <p:attrNameLst>
                                          <p:attrName>style.visibility</p:attrName>
                                        </p:attrNameLst>
                                      </p:cBhvr>
                                      <p:to>
                                        <p:strVal val="visible"/>
                                      </p:to>
                                    </p:set>
                                    <p:animEffect transition="in" filter="fade">
                                      <p:cBhvr>
                                        <p:cTn id="31" dur="500"/>
                                        <p:tgtEl>
                                          <p:spTgt spid="4">
                                            <p:graphicEl>
                                              <a:dgm id="{D6DC63F4-A432-4ECB-916B-ED79046FF9C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445B7E-07ED-882C-9F88-BAA8847300E6}"/>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rPr>
              <a:t>Benefits of the research</a:t>
            </a:r>
            <a:endParaRPr lang="en-GB" sz="4000" dirty="0">
              <a:solidFill>
                <a:schemeClr val="bg1"/>
              </a:solidFill>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6">
            <a:extLst>
              <a:ext uri="{FF2B5EF4-FFF2-40B4-BE49-F238E27FC236}">
                <a16:creationId xmlns:a16="http://schemas.microsoft.com/office/drawing/2014/main" id="{86A002C3-60BC-20A2-9057-02C1D11277C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181733745"/>
              </p:ext>
            </p:extLst>
          </p:nvPr>
        </p:nvGraphicFramePr>
        <p:xfrm>
          <a:off x="838200" y="2332107"/>
          <a:ext cx="10515600" cy="3844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315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D7B37CC9-1088-4577-BA0B-E5A5B36D479D}"/>
                                            </p:graphicEl>
                                          </p:spTgt>
                                        </p:tgtEl>
                                        <p:attrNameLst>
                                          <p:attrName>style.visibility</p:attrName>
                                        </p:attrNameLst>
                                      </p:cBhvr>
                                      <p:to>
                                        <p:strVal val="visible"/>
                                      </p:to>
                                    </p:set>
                                    <p:animEffect transition="in" filter="fade">
                                      <p:cBhvr>
                                        <p:cTn id="7" dur="500"/>
                                        <p:tgtEl>
                                          <p:spTgt spid="7">
                                            <p:graphicEl>
                                              <a:dgm id="{D7B37CC9-1088-4577-BA0B-E5A5B36D479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graphicEl>
                                              <a:dgm id="{7C6DC221-9623-4756-8014-8C15C31B29AE}"/>
                                            </p:graphicEl>
                                          </p:spTgt>
                                        </p:tgtEl>
                                        <p:attrNameLst>
                                          <p:attrName>style.visibility</p:attrName>
                                        </p:attrNameLst>
                                      </p:cBhvr>
                                      <p:to>
                                        <p:strVal val="visible"/>
                                      </p:to>
                                    </p:set>
                                    <p:animEffect transition="in" filter="fade">
                                      <p:cBhvr>
                                        <p:cTn id="10" dur="500"/>
                                        <p:tgtEl>
                                          <p:spTgt spid="7">
                                            <p:graphicEl>
                                              <a:dgm id="{7C6DC221-9623-4756-8014-8C15C31B29A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graphicEl>
                                              <a:dgm id="{E2ECEB55-AA06-41AA-A3E5-72EF1AD16D8F}"/>
                                            </p:graphicEl>
                                          </p:spTgt>
                                        </p:tgtEl>
                                        <p:attrNameLst>
                                          <p:attrName>style.visibility</p:attrName>
                                        </p:attrNameLst>
                                      </p:cBhvr>
                                      <p:to>
                                        <p:strVal val="visible"/>
                                      </p:to>
                                    </p:set>
                                    <p:animEffect transition="in" filter="fade">
                                      <p:cBhvr>
                                        <p:cTn id="15" dur="500"/>
                                        <p:tgtEl>
                                          <p:spTgt spid="7">
                                            <p:graphicEl>
                                              <a:dgm id="{E2ECEB55-AA06-41AA-A3E5-72EF1AD16D8F}"/>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graphicEl>
                                              <a:dgm id="{64F36077-16BB-4E94-A0C1-CD9D0093C944}"/>
                                            </p:graphicEl>
                                          </p:spTgt>
                                        </p:tgtEl>
                                        <p:attrNameLst>
                                          <p:attrName>style.visibility</p:attrName>
                                        </p:attrNameLst>
                                      </p:cBhvr>
                                      <p:to>
                                        <p:strVal val="visible"/>
                                      </p:to>
                                    </p:set>
                                    <p:animEffect transition="in" filter="fade">
                                      <p:cBhvr>
                                        <p:cTn id="18" dur="500"/>
                                        <p:tgtEl>
                                          <p:spTgt spid="7">
                                            <p:graphicEl>
                                              <a:dgm id="{64F36077-16BB-4E94-A0C1-CD9D0093C94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graphicEl>
                                              <a:dgm id="{D282F56A-6F52-441F-9264-A496FB433A92}"/>
                                            </p:graphicEl>
                                          </p:spTgt>
                                        </p:tgtEl>
                                        <p:attrNameLst>
                                          <p:attrName>style.visibility</p:attrName>
                                        </p:attrNameLst>
                                      </p:cBhvr>
                                      <p:to>
                                        <p:strVal val="visible"/>
                                      </p:to>
                                    </p:set>
                                    <p:animEffect transition="in" filter="fade">
                                      <p:cBhvr>
                                        <p:cTn id="23" dur="500"/>
                                        <p:tgtEl>
                                          <p:spTgt spid="7">
                                            <p:graphicEl>
                                              <a:dgm id="{D282F56A-6F52-441F-9264-A496FB433A9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graphicEl>
                                              <a:dgm id="{E0314444-0436-434D-B533-09DEBB861BD3}"/>
                                            </p:graphicEl>
                                          </p:spTgt>
                                        </p:tgtEl>
                                        <p:attrNameLst>
                                          <p:attrName>style.visibility</p:attrName>
                                        </p:attrNameLst>
                                      </p:cBhvr>
                                      <p:to>
                                        <p:strVal val="visible"/>
                                      </p:to>
                                    </p:set>
                                    <p:animEffect transition="in" filter="fade">
                                      <p:cBhvr>
                                        <p:cTn id="26" dur="500"/>
                                        <p:tgtEl>
                                          <p:spTgt spid="7">
                                            <p:graphicEl>
                                              <a:dgm id="{E0314444-0436-434D-B533-09DEBB861BD3}"/>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graphicEl>
                                              <a:dgm id="{03B57F6A-84F1-4777-B708-89E45CEAE978}"/>
                                            </p:graphicEl>
                                          </p:spTgt>
                                        </p:tgtEl>
                                        <p:attrNameLst>
                                          <p:attrName>style.visibility</p:attrName>
                                        </p:attrNameLst>
                                      </p:cBhvr>
                                      <p:to>
                                        <p:strVal val="visible"/>
                                      </p:to>
                                    </p:set>
                                    <p:animEffect transition="in" filter="fade">
                                      <p:cBhvr>
                                        <p:cTn id="31" dur="500"/>
                                        <p:tgtEl>
                                          <p:spTgt spid="7">
                                            <p:graphicEl>
                                              <a:dgm id="{03B57F6A-84F1-4777-B708-89E45CEAE978}"/>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graphicEl>
                                              <a:dgm id="{C4D1D5A2-0DF8-477B-827E-6EDAE9EC36F5}"/>
                                            </p:graphicEl>
                                          </p:spTgt>
                                        </p:tgtEl>
                                        <p:attrNameLst>
                                          <p:attrName>style.visibility</p:attrName>
                                        </p:attrNameLst>
                                      </p:cBhvr>
                                      <p:to>
                                        <p:strVal val="visible"/>
                                      </p:to>
                                    </p:set>
                                    <p:animEffect transition="in" filter="fade">
                                      <p:cBhvr>
                                        <p:cTn id="34" dur="500"/>
                                        <p:tgtEl>
                                          <p:spTgt spid="7">
                                            <p:graphicEl>
                                              <a:dgm id="{C4D1D5A2-0DF8-477B-827E-6EDAE9EC36F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B068B58-6F94-4AFF-A8A7-18573884D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31" name="Rectangle 30">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BE5B028C-7535-45E5-9D2C-32C50D0E0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8EC0189E-CA9D-965F-010D-1D4692CC5140}"/>
              </a:ext>
            </a:extLst>
          </p:cNvPr>
          <p:cNvSpPr>
            <a:spLocks noGrp="1"/>
          </p:cNvSpPr>
          <p:nvPr>
            <p:ph type="title"/>
          </p:nvPr>
        </p:nvSpPr>
        <p:spPr>
          <a:xfrm>
            <a:off x="1191966" y="900622"/>
            <a:ext cx="4997189" cy="1893524"/>
          </a:xfrm>
        </p:spPr>
        <p:txBody>
          <a:bodyPr vert="horz" lIns="91440" tIns="45720" rIns="91440" bIns="45720" rtlCol="0" anchor="b">
            <a:normAutofit/>
          </a:bodyPr>
          <a:lstStyle/>
          <a:p>
            <a:r>
              <a:rPr lang="en-US" sz="4800" dirty="0"/>
              <a:t>Questions?</a:t>
            </a:r>
          </a:p>
        </p:txBody>
      </p:sp>
      <p:sp>
        <p:nvSpPr>
          <p:cNvPr id="3" name="Content Placeholder 2">
            <a:extLst>
              <a:ext uri="{FF2B5EF4-FFF2-40B4-BE49-F238E27FC236}">
                <a16:creationId xmlns:a16="http://schemas.microsoft.com/office/drawing/2014/main" id="{AC2FA754-BC03-6DCD-C1CE-804125BD0A93}"/>
              </a:ext>
            </a:extLst>
          </p:cNvPr>
          <p:cNvSpPr>
            <a:spLocks noGrp="1"/>
          </p:cNvSpPr>
          <p:nvPr>
            <p:ph sz="half" idx="1"/>
          </p:nvPr>
        </p:nvSpPr>
        <p:spPr>
          <a:xfrm>
            <a:off x="1191966" y="2965593"/>
            <a:ext cx="4997189" cy="2941544"/>
          </a:xfrm>
        </p:spPr>
        <p:txBody>
          <a:bodyPr vert="horz" lIns="91440" tIns="45720" rIns="91440" bIns="45720" rtlCol="0">
            <a:normAutofit/>
          </a:bodyPr>
          <a:lstStyle/>
          <a:p>
            <a:pPr marL="0" lvl="0" indent="0">
              <a:buNone/>
            </a:pPr>
            <a:r>
              <a:rPr lang="en-US" sz="3200" b="1" dirty="0"/>
              <a:t>Laura Woods, she/her</a:t>
            </a:r>
          </a:p>
          <a:p>
            <a:pPr marL="0" lvl="0" indent="0">
              <a:buNone/>
            </a:pPr>
            <a:r>
              <a:rPr lang="en-US" sz="2400" dirty="0"/>
              <a:t>Email: </a:t>
            </a:r>
            <a:r>
              <a:rPr lang="en-US" sz="2400" dirty="0">
                <a:hlinkClick r:id="rId3"/>
              </a:rPr>
              <a:t>lwoods3@sheffield.ac.uk</a:t>
            </a:r>
            <a:endParaRPr lang="en-US" sz="2400" dirty="0"/>
          </a:p>
          <a:p>
            <a:pPr marL="0" lvl="0" indent="0">
              <a:buNone/>
            </a:pPr>
            <a:r>
              <a:rPr lang="en-US" sz="2400" dirty="0"/>
              <a:t>Mastodon: </a:t>
            </a:r>
            <a:r>
              <a:rPr lang="en-US" sz="2400" dirty="0">
                <a:hlinkClick r:id="rId4"/>
              </a:rPr>
              <a:t>glammr.us/@woodsiegirl</a:t>
            </a:r>
            <a:endParaRPr lang="en-US" sz="2400" dirty="0"/>
          </a:p>
          <a:p>
            <a:pPr marL="0" lvl="0" indent="0">
              <a:buNone/>
            </a:pPr>
            <a:r>
              <a:rPr lang="en-US" sz="2400" dirty="0" err="1"/>
              <a:t>Bluesky</a:t>
            </a:r>
            <a:r>
              <a:rPr lang="en-US" sz="2400" dirty="0"/>
              <a:t>: </a:t>
            </a:r>
            <a:r>
              <a:rPr lang="en-US" sz="2400" dirty="0">
                <a:hlinkClick r:id="rId5"/>
              </a:rPr>
              <a:t>@woodsiegirl.bsky.social</a:t>
            </a:r>
            <a:endParaRPr lang="en-US" sz="2400" dirty="0"/>
          </a:p>
          <a:p>
            <a:pPr marL="0" lvl="0" indent="0">
              <a:buNone/>
            </a:pPr>
            <a:r>
              <a:rPr lang="en-US" sz="2400" dirty="0"/>
              <a:t>Website: </a:t>
            </a:r>
            <a:r>
              <a:rPr lang="en-US" sz="2400" dirty="0">
                <a:hlinkClick r:id="rId6"/>
              </a:rPr>
              <a:t>woodsieresearch.co.uk</a:t>
            </a:r>
            <a:r>
              <a:rPr lang="en-US" sz="2400" dirty="0"/>
              <a:t> </a:t>
            </a:r>
          </a:p>
        </p:txBody>
      </p:sp>
      <p:pic>
        <p:nvPicPr>
          <p:cNvPr id="7" name="Content Placeholder 6" descr="QR code">
            <a:extLst>
              <a:ext uri="{FF2B5EF4-FFF2-40B4-BE49-F238E27FC236}">
                <a16:creationId xmlns:a16="http://schemas.microsoft.com/office/drawing/2014/main" id="{29741192-3FA5-8034-7972-65F035DB41EC}"/>
              </a:ext>
            </a:extLst>
          </p:cNvPr>
          <p:cNvPicPr>
            <a:picLocks noGrp="1" noChangeAspect="1"/>
          </p:cNvPicPr>
          <p:nvPr>
            <p:ph sz="half" idx="2"/>
          </p:nvPr>
        </p:nvPicPr>
        <p:blipFill rotWithShape="1">
          <a:blip r:embed="rId7"/>
          <a:srcRect r="3310"/>
          <a:stretch/>
        </p:blipFill>
        <p:spPr>
          <a:xfrm>
            <a:off x="6575741" y="895610"/>
            <a:ext cx="4890576" cy="5058020"/>
          </a:xfrm>
          <a:prstGeom prst="rect">
            <a:avLst/>
          </a:prstGeom>
        </p:spPr>
      </p:pic>
    </p:spTree>
    <p:extLst>
      <p:ext uri="{BB962C8B-B14F-4D97-AF65-F5344CB8AC3E}">
        <p14:creationId xmlns:p14="http://schemas.microsoft.com/office/powerpoint/2010/main" val="2662332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2685D-F4C6-0A53-1E29-D4EFA1650B5E}"/>
              </a:ext>
            </a:extLst>
          </p:cNvPr>
          <p:cNvSpPr>
            <a:spLocks noGrp="1"/>
          </p:cNvSpPr>
          <p:nvPr>
            <p:ph type="title"/>
          </p:nvPr>
        </p:nvSpPr>
        <p:spPr/>
        <p:txBody>
          <a:bodyPr/>
          <a:lstStyle/>
          <a:p>
            <a:r>
              <a:rPr lang="en-GB" dirty="0"/>
              <a:t>References (1)</a:t>
            </a:r>
          </a:p>
        </p:txBody>
      </p:sp>
      <p:sp>
        <p:nvSpPr>
          <p:cNvPr id="3" name="Content Placeholder 2">
            <a:extLst>
              <a:ext uri="{FF2B5EF4-FFF2-40B4-BE49-F238E27FC236}">
                <a16:creationId xmlns:a16="http://schemas.microsoft.com/office/drawing/2014/main" id="{132DC3C6-BB14-EBA8-A49B-1262A4D30726}"/>
              </a:ext>
            </a:extLst>
          </p:cNvPr>
          <p:cNvSpPr>
            <a:spLocks noGrp="1"/>
          </p:cNvSpPr>
          <p:nvPr>
            <p:ph idx="1"/>
          </p:nvPr>
        </p:nvSpPr>
        <p:spPr>
          <a:xfrm>
            <a:off x="838200" y="1475509"/>
            <a:ext cx="10515600" cy="4914900"/>
          </a:xfrm>
        </p:spPr>
        <p:txBody>
          <a:bodyPr>
            <a:normAutofit fontScale="77500" lnSpcReduction="20000"/>
          </a:bodyPr>
          <a:lstStyle/>
          <a:p>
            <a:pPr marL="0" indent="0">
              <a:lnSpc>
                <a:spcPct val="120000"/>
              </a:lnSpc>
              <a:spcBef>
                <a:spcPts val="0"/>
              </a:spcBef>
              <a:spcAft>
                <a:spcPts val="600"/>
              </a:spcAft>
              <a:buNone/>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Baer, W., &amp; Li, L. (2009).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Library and information use patterns by engineering faculty and students</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ASEE Annual Conference &amp; Exposition, Austin, Texas. </a:t>
            </a:r>
            <a:r>
              <a:rPr lang="en-GB" sz="18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2"/>
              </a:rPr>
              <a:t>https://peer.asee.org/4724</a:t>
            </a:r>
            <a:endParaRPr lang="en-GB"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0"/>
              </a:spcBef>
              <a:spcAft>
                <a:spcPts val="600"/>
              </a:spcAft>
              <a:buNone/>
            </a:pP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Baro</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E., &amp;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Fyneman</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B. (2009). Information literacy among undergraduate students in Niger Delta University.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The Electronic Library, 27</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(4), 659-675. </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hlinkClick r:id="rId3"/>
              </a:rPr>
              <a:t>https://doi.org/10.1108/02640470910979606</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Belenky, M. F., Clinchy, B. M., Goldberger, N. R., &amp;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Tarule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J. M. (1997).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Women's ways of knowing: the development of self, voice, and mind </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(10th anniversary ed.). Basic Books. (Original work published 1986)</a:t>
            </a:r>
          </a:p>
          <a:p>
            <a:pPr marL="0" indent="0">
              <a:lnSpc>
                <a:spcPct val="120000"/>
              </a:lnSpc>
              <a:spcBef>
                <a:spcPts val="0"/>
              </a:spcBef>
              <a:spcAft>
                <a:spcPts val="600"/>
              </a:spcAft>
              <a:buNone/>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Bruce, C., Davis, K., Hughes, H., Partridge, H., &amp;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Stoodley</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I. (2014). Information experience: contemporary perspectives. In C. Bruce (Ed.),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Information experience: approaches to theory and practice </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(pp. 3-15). Emerald. </a:t>
            </a:r>
          </a:p>
          <a:p>
            <a:pPr marL="0" indent="0">
              <a:lnSpc>
                <a:spcPct val="120000"/>
              </a:lnSpc>
              <a:spcBef>
                <a:spcPts val="0"/>
              </a:spcBef>
              <a:spcAft>
                <a:spcPts val="600"/>
              </a:spcAft>
              <a:buNone/>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Dahlberg, K., Dahlberg, H., &amp; Nystrom, M. (2008).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Reflective lifeworld research</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(2nd ed.). Studentlitteratur. </a:t>
            </a:r>
          </a:p>
          <a:p>
            <a:pPr marL="0" indent="0">
              <a:lnSpc>
                <a:spcPct val="120000"/>
              </a:lnSpc>
              <a:spcBef>
                <a:spcPts val="0"/>
              </a:spcBef>
              <a:spcAft>
                <a:spcPts val="600"/>
              </a:spcAft>
              <a:buNone/>
            </a:pP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Denick</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D., Bhatt, J., &amp; Layton, B. (2010).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Citation analysis of engineering design reports for information literacy assessment</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ASEE Annual Conference &amp; Exposition, Louisville, Kentucky. </a:t>
            </a:r>
            <a:r>
              <a:rPr lang="en-GB" sz="18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4"/>
              </a:rPr>
              <a:t>https://doi.org/10.18260/1-2--16508</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Dommermuth</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E., &amp; Roberts, L. (2022). Listening to first generation college students in engineering: Implications for libraries and information literacy.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Communications in Information Literacy</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16(2). </a:t>
            </a:r>
            <a:r>
              <a:rPr lang="en-GB" sz="18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5"/>
              </a:rPr>
              <a:t>https://doi.org/10.15760/comminfolit.2022.16.2.2</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Douglas, K. A., Epps, A. V.,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Mihalec</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-Adkins, B.,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Fosmire</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M., &amp; </a:t>
            </a: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Purzer</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Ş. (2015). A comparison of beginning and advanced engineering students’ description of information skills.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Evidence Based Library and Information Practice, 10</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(2), 127-143. </a:t>
            </a:r>
            <a:r>
              <a:rPr lang="en-GB" sz="18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6"/>
              </a:rPr>
              <a:t>https://doi.org/10.18438/B8TK5Z</a:t>
            </a:r>
            <a:endParaRPr lang="en-GB"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0"/>
              </a:spcBef>
              <a:spcAft>
                <a:spcPts val="600"/>
              </a:spcAft>
              <a:buNone/>
            </a:pPr>
            <a:r>
              <a:rPr lang="en-GB" sz="1800" kern="100" dirty="0" err="1">
                <a:effectLst/>
                <a:latin typeface="Calibri" panose="020F0502020204030204" pitchFamily="34" charset="0"/>
                <a:ea typeface="DengXian" panose="02010600030101010101" pitchFamily="2" charset="-122"/>
                <a:cs typeface="Times New Roman" panose="02020603050405020304" pitchFamily="18" charset="0"/>
              </a:rPr>
              <a:t>Ercegovac</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Z. (2009). What engineering sophomores know and would like to know about engineering information sources and access.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Issues in Science and Technology Librarianship</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57</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t>
            </a:r>
            <a:r>
              <a:rPr lang="en-GB" sz="18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7"/>
              </a:rPr>
              <a:t>https://doi.org/10.5062/F4XK8CG6</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Folk, A. L. (2018). Drawing on students’ funds of knowledge: Using identity and lived experience to join the conversation in research assignments. </a:t>
            </a:r>
            <a:r>
              <a:rPr lang="en-GB" sz="1800" i="1" kern="100" dirty="0">
                <a:effectLst/>
                <a:latin typeface="Calibri" panose="020F0502020204030204" pitchFamily="34" charset="0"/>
                <a:ea typeface="DengXian" panose="02010600030101010101" pitchFamily="2" charset="-122"/>
                <a:cs typeface="Times New Roman" panose="02020603050405020304" pitchFamily="18" charset="0"/>
              </a:rPr>
              <a:t>Journal of Information Literacy, 12</a:t>
            </a:r>
            <a:r>
              <a:rPr lang="en-GB" sz="1800" kern="100" dirty="0">
                <a:effectLst/>
                <a:latin typeface="Calibri" panose="020F0502020204030204" pitchFamily="34" charset="0"/>
                <a:ea typeface="DengXian" panose="02010600030101010101" pitchFamily="2" charset="-122"/>
                <a:cs typeface="Times New Roman" panose="02020603050405020304" pitchFamily="18" charset="0"/>
              </a:rPr>
              <a:t>(2), 44-59. </a:t>
            </a:r>
            <a:r>
              <a:rPr lang="en-GB" sz="18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8"/>
              </a:rPr>
              <a:t>https://doi.org/10.11645/12.2.2468</a:t>
            </a:r>
            <a:endParaRPr lang="en-GB" sz="18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68381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2685D-F4C6-0A53-1E29-D4EFA1650B5E}"/>
              </a:ext>
            </a:extLst>
          </p:cNvPr>
          <p:cNvSpPr>
            <a:spLocks noGrp="1"/>
          </p:cNvSpPr>
          <p:nvPr>
            <p:ph type="title"/>
          </p:nvPr>
        </p:nvSpPr>
        <p:spPr/>
        <p:txBody>
          <a:bodyPr/>
          <a:lstStyle/>
          <a:p>
            <a:r>
              <a:rPr lang="en-GB" dirty="0"/>
              <a:t>References (2)</a:t>
            </a:r>
          </a:p>
        </p:txBody>
      </p:sp>
      <p:sp>
        <p:nvSpPr>
          <p:cNvPr id="3" name="Content Placeholder 2">
            <a:extLst>
              <a:ext uri="{FF2B5EF4-FFF2-40B4-BE49-F238E27FC236}">
                <a16:creationId xmlns:a16="http://schemas.microsoft.com/office/drawing/2014/main" id="{132DC3C6-BB14-EBA8-A49B-1262A4D30726}"/>
              </a:ext>
            </a:extLst>
          </p:cNvPr>
          <p:cNvSpPr>
            <a:spLocks noGrp="1"/>
          </p:cNvSpPr>
          <p:nvPr>
            <p:ph idx="1"/>
          </p:nvPr>
        </p:nvSpPr>
        <p:spPr>
          <a:xfrm>
            <a:off x="838200" y="1475509"/>
            <a:ext cx="10515600" cy="4914900"/>
          </a:xfrm>
        </p:spPr>
        <p:txBody>
          <a:bodyPr>
            <a:noAutofit/>
          </a:bodyPr>
          <a:lstStyle/>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Folk, A. L. (2019). Reframing information literacy as academic cultural capital: A critical and equity-based foundation for practice, assessment, and scholarship.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College &amp; Research Libraries, 80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(5), 658-673.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2"/>
              </a:rPr>
              <a:t>https://doi.org/10.5860/crl.80.5.658</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Fosmire</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M. (2007). Engineering research. In P.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Keeran</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&amp; M. Levine-Clark (Eds.),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Research within the disciplines: foundations for reference and library instruction</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(pp. 82-89). Scarecrow Press.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3"/>
              </a:rPr>
              <a:t>https://www.vlebooks.com/Product/Index/388310?page=0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Given, L. M. (2007). Emotional entanglements on the university campus: the role of affect in undergraduates' information behaviour. In D.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Nahl</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&amp; D. Bilal (Eds.),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Information and emotion: The emergent affective paradigm in information </a:t>
            </a:r>
            <a:r>
              <a:rPr lang="en-GB" sz="1400" i="1" kern="100" dirty="0" err="1">
                <a:effectLst/>
                <a:latin typeface="Calibri" panose="020F0502020204030204" pitchFamily="34" charset="0"/>
                <a:ea typeface="DengXian" panose="02010600030101010101" pitchFamily="2" charset="-122"/>
                <a:cs typeface="Times New Roman" panose="02020603050405020304" pitchFamily="18" charset="0"/>
              </a:rPr>
              <a:t>behavior</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 research and theory </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(pp. 161-176). Information Today.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Hagiwara, Y., Ishita, E., Watanabe, Y., &amp;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Tomiura</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Y. (2022). Identifying scholarly search skills based on resource and document selection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behavior</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among researchers and Master’s students in engineering.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College &amp; Research Libraries, 83</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(4).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4"/>
              </a:rPr>
              <a:t>https://doi.org/10.5860/crl.83.4.610</a:t>
            </a:r>
            <a:endParaRPr lang="en-GB" sz="14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0"/>
              </a:spcBef>
              <a:spcAft>
                <a:spcPts val="600"/>
              </a:spcAft>
              <a:buNone/>
            </a:pP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Hargittai</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E., &amp; Shafer, S. (2006). Differences in actual and perceived online skills: the role of gender.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Social Science Quarterly, 87</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(2), 432-448. </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hlinkClick r:id="rId5"/>
              </a:rPr>
              <a:t>https://www.jstor.org/stable/42956132</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Higher Education Statistics Authority. (2023).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What do HE students study?</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6"/>
              </a:rPr>
              <a:t>https://www.hesa.ac.uk/data-and-analysis/students/what-study</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Hofer, B. K., &amp;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Pintrich</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P. R. (1997). The development of epistemological theories: Beliefs about knowledge and knowing and their relation to learning.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Review of Educational Research, 67</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(1), 88-140.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7"/>
              </a:rPr>
              <a:t>https://doi.org/10.2307/1170620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Leckie, G. J., &amp; Fullerton, A. (1999). Information literacy in science and engineering undergraduate education: Faculty attitudes and pedagogical practices.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College &amp; Research Libraries, 60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(1), 9-29.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8"/>
              </a:rPr>
              <a:t>https://doi.org/10.5860/crl.60.1.9</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p:txBody>
      </p:sp>
    </p:spTree>
    <p:extLst>
      <p:ext uri="{BB962C8B-B14F-4D97-AF65-F5344CB8AC3E}">
        <p14:creationId xmlns:p14="http://schemas.microsoft.com/office/powerpoint/2010/main" val="2195996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090CC-4298-0B7B-F773-5F67DA46D867}"/>
              </a:ext>
            </a:extLst>
          </p:cNvPr>
          <p:cNvSpPr>
            <a:spLocks noGrp="1"/>
          </p:cNvSpPr>
          <p:nvPr>
            <p:ph type="title"/>
          </p:nvPr>
        </p:nvSpPr>
        <p:spPr/>
        <p:txBody>
          <a:bodyPr/>
          <a:lstStyle/>
          <a:p>
            <a:r>
              <a:rPr lang="en-GB" dirty="0"/>
              <a:t>References (3)</a:t>
            </a:r>
          </a:p>
        </p:txBody>
      </p:sp>
      <p:sp>
        <p:nvSpPr>
          <p:cNvPr id="3" name="Content Placeholder 2">
            <a:extLst>
              <a:ext uri="{FF2B5EF4-FFF2-40B4-BE49-F238E27FC236}">
                <a16:creationId xmlns:a16="http://schemas.microsoft.com/office/drawing/2014/main" id="{3E67D88F-CC36-BC79-877C-14E8BE4ADCA3}"/>
              </a:ext>
            </a:extLst>
          </p:cNvPr>
          <p:cNvSpPr>
            <a:spLocks noGrp="1"/>
          </p:cNvSpPr>
          <p:nvPr>
            <p:ph idx="1"/>
          </p:nvPr>
        </p:nvSpPr>
        <p:spPr>
          <a:xfrm>
            <a:off x="838200" y="1413164"/>
            <a:ext cx="10515600" cy="4763799"/>
          </a:xfrm>
        </p:spPr>
        <p:txBody>
          <a:bodyPr>
            <a:noAutofit/>
          </a:bodyPr>
          <a:lstStyle/>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Madden, A. D., Webber, S., Ford, N., &amp; Crowder, M. (2018). The relationship between students’ subject preferences and their information behaviour.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Journal of Documentation, 74</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(4), 692-721.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2"/>
              </a:rPr>
              <a:t>https://doi.org/10.1108/jd-07-2017-0097</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Maghferat</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P., &amp; Stock, W. G. (2010). Gender-specific information search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behavior</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r>
              <a:rPr lang="en-GB" sz="1400" i="1" kern="100" dirty="0" err="1">
                <a:effectLst/>
                <a:latin typeface="Calibri" panose="020F0502020204030204" pitchFamily="34" charset="0"/>
                <a:ea typeface="DengXian" panose="02010600030101010101" pitchFamily="2" charset="-122"/>
                <a:cs typeface="Times New Roman" panose="02020603050405020304" pitchFamily="18" charset="0"/>
              </a:rPr>
              <a:t>Webology</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 7</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(2), 1-15. </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hlinkClick r:id="rId3"/>
              </a:rPr>
              <a:t>https://www.webology.org/issue.php?volume=11&amp;issue=21</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Makhafola</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L., &amp; Van Deventer, M. J. (2020). Selecting information products and services to embed in a virtual learning environment to support engineering undergraduates in a blended learning context.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Library Management, 41</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(6/7), 579-591.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4"/>
              </a:rPr>
              <a:t>https://doi.org/10.1108/LM-04-2020-0061</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Mentzer, N., &amp;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Fosmire</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M. J. (2015). Quantifying the information habits of high school students engaged in engineering design.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Journal of Pre-College Engineering Education Research, 5</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(2), 22-34.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5"/>
              </a:rPr>
              <a:t>https://doi.org/10.7771/2157-9288.1108</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Mercer, K., Weaver, K., &amp; Stables-Kennedy, A. (2019).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Understanding undergraduate engineering student information access and needs: Results from a scoping review</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In ASEE 126th Annual Conference. American Society for Engineering Education.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6"/>
              </a:rPr>
              <a:t>https://uwspace.uwaterloo.ca/handle/10012/14781</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Mortimore, J. M., &amp; Wall, A. (2009). Motivating African-American students through information literacy instruction: Exploring the link between encouragement and academic self-concept.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Reference Librarian, 50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(1), 29-42.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7"/>
              </a:rPr>
              <a:t>https://doi.org/10.1080/02763870802546373</a:t>
            </a:r>
            <a:endParaRPr lang="en-GB" sz="14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0"/>
              </a:spcBef>
              <a:spcAft>
                <a:spcPts val="600"/>
              </a:spcAft>
              <a:buNone/>
            </a:pPr>
            <a:r>
              <a:rPr lang="en-GB" sz="1400" dirty="0">
                <a:latin typeface="Calibri" panose="020F0502020204030204" pitchFamily="34" charset="0"/>
              </a:rPr>
              <a:t>Nierenberg, E., &amp; Dahl, T. I. (2021). Is information literacy ability, and metacognition of that ability, related to interest, gender, or education level? A cross-sectional study of higher education students. </a:t>
            </a:r>
            <a:r>
              <a:rPr lang="en-GB" sz="1400" i="1" dirty="0">
                <a:latin typeface="Calibri" panose="020F0502020204030204" pitchFamily="34" charset="0"/>
              </a:rPr>
              <a:t>Journal of Librarianship and Information Science</a:t>
            </a:r>
            <a:r>
              <a:rPr lang="en-GB" sz="1400" dirty="0">
                <a:latin typeface="Calibri" panose="020F0502020204030204" pitchFamily="34" charset="0"/>
              </a:rPr>
              <a:t>. </a:t>
            </a:r>
            <a:r>
              <a:rPr lang="en-GB" sz="1400" dirty="0">
                <a:latin typeface="Calibri" panose="020F0502020204030204" pitchFamily="34" charset="0"/>
                <a:hlinkClick r:id="rId8"/>
              </a:rPr>
              <a:t>https://doi.org/10.1177/09610006211058907</a:t>
            </a:r>
            <a:r>
              <a:rPr lang="en-GB" sz="1400" dirty="0">
                <a:latin typeface="Calibri" panose="020F0502020204030204" pitchFamily="34" charset="0"/>
              </a:rPr>
              <a:t> </a:t>
            </a:r>
          </a:p>
        </p:txBody>
      </p:sp>
    </p:spTree>
    <p:extLst>
      <p:ext uri="{BB962C8B-B14F-4D97-AF65-F5344CB8AC3E}">
        <p14:creationId xmlns:p14="http://schemas.microsoft.com/office/powerpoint/2010/main" val="4025416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2C7B6-E9B3-9F00-5630-EDCB5A404150}"/>
              </a:ext>
            </a:extLst>
          </p:cNvPr>
          <p:cNvSpPr>
            <a:spLocks noGrp="1"/>
          </p:cNvSpPr>
          <p:nvPr>
            <p:ph type="title"/>
          </p:nvPr>
        </p:nvSpPr>
        <p:spPr/>
        <p:txBody>
          <a:bodyPr/>
          <a:lstStyle/>
          <a:p>
            <a:r>
              <a:rPr lang="en-GB" dirty="0"/>
              <a:t>References (4)</a:t>
            </a:r>
          </a:p>
        </p:txBody>
      </p:sp>
      <p:sp>
        <p:nvSpPr>
          <p:cNvPr id="3" name="Content Placeholder 2">
            <a:extLst>
              <a:ext uri="{FF2B5EF4-FFF2-40B4-BE49-F238E27FC236}">
                <a16:creationId xmlns:a16="http://schemas.microsoft.com/office/drawing/2014/main" id="{E7C65C35-F1B3-8C55-310F-EBE2643963F1}"/>
              </a:ext>
            </a:extLst>
          </p:cNvPr>
          <p:cNvSpPr>
            <a:spLocks noGrp="1"/>
          </p:cNvSpPr>
          <p:nvPr>
            <p:ph idx="1"/>
          </p:nvPr>
        </p:nvSpPr>
        <p:spPr>
          <a:xfrm>
            <a:off x="838200" y="1454727"/>
            <a:ext cx="10515600" cy="4722236"/>
          </a:xfrm>
        </p:spPr>
        <p:txBody>
          <a:bodyPr>
            <a:normAutofit/>
          </a:bodyPr>
          <a:lstStyle/>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Pinto, M., Caballero, D., Sales, D., &amp; Segura, A. (2020). Belief in importance of information literacy abilities among undergraduates. Underlying factors and analysis of variance.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Reference Services Review, 48</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(4), 559-577.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2"/>
              </a:rPr>
              <a:t>https://doi.org/10.1108/RSR-03-2020-0020</a:t>
            </a:r>
            <a:endParaRPr lang="en-GB" sz="14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0"/>
              </a:spcBef>
              <a:spcAft>
                <a:spcPts val="600"/>
              </a:spcAft>
              <a:buNone/>
            </a:pP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Secules</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S. (2019). Making the familiar strange: An ethnographic scholarship of integration contextualizing engineering educational culture as masculine and competitive.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Engineering Studies, 11</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(3), 196-216.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3"/>
              </a:rPr>
              <a:t>https://doi.org/10.1080/19378629.2019.1663200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Talikka</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M.,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Soukka</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R., &amp;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Eskelinen</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H. (2018). Effects of brief integrated information literacy education sessions on undergraduate engineering students' interdisciplinary research.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The New Review of Academic Librarianship, 24</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(1), 48-62.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4"/>
              </a:rPr>
              <a:t>https://doi.org/10.1080/13614533.2017.1365735</a:t>
            </a:r>
            <a:endPar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endParaRP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Urquhart, C., &amp; Yeoman, A. (2010). Information behaviour of women: theoretical perspectives on gender.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Journal of Documentation, 66</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(1), 113-139.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5"/>
              </a:rPr>
              <a:t>https://doi.org/10.1108/00220411011016399</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Whitmire, E. (2003). Epistemological beliefs and the information-seeking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behavior</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of undergraduates.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Library &amp; Information Science Research, 25</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(2), 127-142.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6"/>
              </a:rPr>
              <a:t>https://doi.org/10.1016/s0740-8188(03)00003-3</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Whitmire, E. (2004). The relationship between undergraduates’ epistemological beliefs, reflective judgment, and their information-seeking </a:t>
            </a:r>
            <a:r>
              <a:rPr lang="en-GB" sz="1400" kern="100" dirty="0" err="1">
                <a:effectLst/>
                <a:latin typeface="Calibri" panose="020F0502020204030204" pitchFamily="34" charset="0"/>
                <a:ea typeface="DengXian" panose="02010600030101010101" pitchFamily="2" charset="-122"/>
                <a:cs typeface="Times New Roman" panose="02020603050405020304" pitchFamily="18" charset="0"/>
              </a:rPr>
              <a:t>behavior</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Information Processing &amp; Management, 40</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(1), 97-111.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7"/>
              </a:rPr>
              <a:t>https://doi.org/10.1016/s0306-4573(02)00099-7</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indent="0">
              <a:lnSpc>
                <a:spcPct val="120000"/>
              </a:lnSpc>
              <a:spcBef>
                <a:spcPts val="0"/>
              </a:spcBef>
              <a:spcAft>
                <a:spcPts val="600"/>
              </a:spcAft>
              <a:buNone/>
            </a:pP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Yu, F., Sullivan, J., &amp; Woodall, L. (2006). What can students’ bibliographies tell us? Evidence based information skills teaching for engineering students. </a:t>
            </a:r>
            <a:r>
              <a:rPr lang="en-GB" sz="1400" i="1" kern="100" dirty="0">
                <a:effectLst/>
                <a:latin typeface="Calibri" panose="020F0502020204030204" pitchFamily="34" charset="0"/>
                <a:ea typeface="DengXian" panose="02010600030101010101" pitchFamily="2" charset="-122"/>
                <a:cs typeface="Times New Roman" panose="02020603050405020304" pitchFamily="18" charset="0"/>
              </a:rPr>
              <a:t>Evidence Based Library and Information Practice, 1</a:t>
            </a:r>
            <a:r>
              <a:rPr lang="en-GB" sz="1400" kern="100" dirty="0">
                <a:effectLst/>
                <a:latin typeface="Calibri" panose="020F0502020204030204" pitchFamily="34" charset="0"/>
                <a:ea typeface="DengXian" panose="02010600030101010101" pitchFamily="2" charset="-122"/>
                <a:cs typeface="Times New Roman" panose="02020603050405020304" pitchFamily="18" charset="0"/>
              </a:rPr>
              <a:t>(2), 12-22. </a:t>
            </a:r>
            <a:r>
              <a:rPr lang="en-GB" sz="14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8"/>
              </a:rPr>
              <a:t>https://doi.org/10.18438/B85P4Q</a:t>
            </a:r>
            <a:endParaRPr lang="en-GB" sz="14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240902418"/>
      </p:ext>
    </p:extLst>
  </p:cSld>
  <p:clrMapOvr>
    <a:masterClrMapping/>
  </p:clrMapOvr>
</p:sld>
</file>

<file path=ppt/theme/theme1.xml><?xml version="1.0" encoding="utf-8"?>
<a:theme xmlns:a="http://schemas.openxmlformats.org/drawingml/2006/main" name="Office Theme">
  <a:themeElements>
    <a:clrScheme name="Custom 13">
      <a:dk1>
        <a:srgbClr val="222A35"/>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657</TotalTime>
  <Words>2938</Words>
  <Application>Microsoft Office PowerPoint</Application>
  <PresentationFormat>Widescreen</PresentationFormat>
  <Paragraphs>182</Paragraphs>
  <Slides>16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Information experiences in the lifeworlds of female engineering undergraduates</vt:lpstr>
      <vt:lpstr>Background</vt:lpstr>
      <vt:lpstr>Aim: to explore information experiences within the lifeworlds of female engineering undergraduates.</vt:lpstr>
      <vt:lpstr>Key concepts (1)</vt:lpstr>
      <vt:lpstr>Key concepts (2)</vt:lpstr>
      <vt:lpstr>Literature review: Engineering students</vt:lpstr>
      <vt:lpstr>Literature review: Women students</vt:lpstr>
      <vt:lpstr>Gaps in literature review</vt:lpstr>
      <vt:lpstr>Simplified research timeline</vt:lpstr>
      <vt:lpstr>Data collection</vt:lpstr>
      <vt:lpstr>Benefits of the research</vt:lpstr>
      <vt:lpstr>Questions?</vt:lpstr>
      <vt:lpstr>References (1)</vt:lpstr>
      <vt:lpstr>References (2)</vt:lpstr>
      <vt:lpstr>References (3)</vt:lpstr>
      <vt:lpstr>References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Woods</dc:creator>
  <cp:lastModifiedBy>Laura Woods</cp:lastModifiedBy>
  <cp:revision>33</cp:revision>
  <dcterms:created xsi:type="dcterms:W3CDTF">2024-01-05T15:53:56Z</dcterms:created>
  <dcterms:modified xsi:type="dcterms:W3CDTF">2024-04-28T15:26:51Z</dcterms:modified>
</cp:coreProperties>
</file>